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41" r:id="rId2"/>
    <p:sldId id="342" r:id="rId3"/>
    <p:sldId id="343" r:id="rId4"/>
    <p:sldId id="344" r:id="rId5"/>
    <p:sldId id="347" r:id="rId6"/>
    <p:sldId id="345" r:id="rId7"/>
    <p:sldId id="346" r:id="rId8"/>
    <p:sldId id="348" r:id="rId9"/>
    <p:sldId id="349" r:id="rId10"/>
    <p:sldId id="350" r:id="rId11"/>
    <p:sldId id="295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gid Glass" initials="B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A300"/>
    <a:srgbClr val="E78E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86306" autoAdjust="0"/>
  </p:normalViewPr>
  <p:slideViewPr>
    <p:cSldViewPr>
      <p:cViewPr varScale="1">
        <p:scale>
          <a:sx n="105" d="100"/>
          <a:sy n="105" d="100"/>
        </p:scale>
        <p:origin x="-19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2755" y="-91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0D28A-8FD9-42E2-AB67-790E20501EEE}" type="datetimeFigureOut">
              <a:rPr lang="en-US" smtClean="0"/>
              <a:pPr/>
              <a:t>4/30/14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8F837-D6DC-469F-89D7-45402095FE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892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8F837-D6DC-469F-89D7-45402095FE6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61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8F837-D6DC-469F-89D7-45402095FE6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97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latin typeface="Segoe Print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9B0D8D-F507-4EB9-8DDE-D8491757D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219200" cy="365125"/>
          </a:xfrm>
          <a:prstGeom prst="rect">
            <a:avLst/>
          </a:prstGeom>
        </p:spPr>
        <p:txBody>
          <a:bodyPr/>
          <a:lstStyle/>
          <a:p>
            <a:fld id="{261DD155-2A80-41D2-8E75-0BB7165870CC}" type="datetimeFigureOut">
              <a:rPr lang="en-US" smtClean="0"/>
              <a:pPr/>
              <a:t>4/30/14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9B0D8D-F507-4EB9-8DDE-D8491757D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219200" cy="365125"/>
          </a:xfrm>
          <a:prstGeom prst="rect">
            <a:avLst/>
          </a:prstGeom>
        </p:spPr>
        <p:txBody>
          <a:bodyPr/>
          <a:lstStyle/>
          <a:p>
            <a:fld id="{261DD155-2A80-41D2-8E75-0BB7165870CC}" type="datetimeFigureOut">
              <a:rPr lang="en-US" smtClean="0"/>
              <a:pPr/>
              <a:t>4/30/14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9B0D8D-F507-4EB9-8DDE-D8491757D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9B0D8D-F507-4EB9-8DDE-D8491757D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9B0D8D-F507-4EB9-8DDE-D8491757D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219200" cy="365125"/>
          </a:xfrm>
          <a:prstGeom prst="rect">
            <a:avLst/>
          </a:prstGeom>
        </p:spPr>
        <p:txBody>
          <a:bodyPr/>
          <a:lstStyle/>
          <a:p>
            <a:fld id="{261DD155-2A80-41D2-8E75-0BB7165870CC}" type="datetimeFigureOut">
              <a:rPr lang="en-US" smtClean="0"/>
              <a:pPr/>
              <a:t>4/30/14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9B0D8D-F507-4EB9-8DDE-D8491757D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219200" cy="365125"/>
          </a:xfrm>
          <a:prstGeom prst="rect">
            <a:avLst/>
          </a:prstGeom>
        </p:spPr>
        <p:txBody>
          <a:bodyPr/>
          <a:lstStyle/>
          <a:p>
            <a:fld id="{261DD155-2A80-41D2-8E75-0BB7165870CC}" type="datetimeFigureOut">
              <a:rPr lang="en-US" smtClean="0"/>
              <a:pPr/>
              <a:t>4/30/14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9B0D8D-F507-4EB9-8DDE-D8491757D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219200" cy="365125"/>
          </a:xfrm>
          <a:prstGeom prst="rect">
            <a:avLst/>
          </a:prstGeom>
        </p:spPr>
        <p:txBody>
          <a:bodyPr/>
          <a:lstStyle/>
          <a:p>
            <a:fld id="{261DD155-2A80-41D2-8E75-0BB7165870CC}" type="datetimeFigureOut">
              <a:rPr lang="en-US" smtClean="0"/>
              <a:pPr/>
              <a:t>4/30/14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9B0D8D-F507-4EB9-8DDE-D8491757D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219200" cy="365125"/>
          </a:xfrm>
          <a:prstGeom prst="rect">
            <a:avLst/>
          </a:prstGeom>
        </p:spPr>
        <p:txBody>
          <a:bodyPr/>
          <a:lstStyle/>
          <a:p>
            <a:fld id="{261DD155-2A80-41D2-8E75-0BB7165870CC}" type="datetimeFigureOut">
              <a:rPr lang="en-US" smtClean="0"/>
              <a:pPr/>
              <a:t>4/30/14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9B0D8D-F507-4EB9-8DDE-D8491757D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219200" cy="365125"/>
          </a:xfrm>
          <a:prstGeom prst="rect">
            <a:avLst/>
          </a:prstGeom>
        </p:spPr>
        <p:txBody>
          <a:bodyPr/>
          <a:lstStyle/>
          <a:p>
            <a:fld id="{261DD155-2A80-41D2-8E75-0BB7165870CC}" type="datetimeFigureOut">
              <a:rPr lang="en-US" smtClean="0"/>
              <a:pPr/>
              <a:t>4/30/14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9B0D8D-F507-4EB9-8DDE-D8491757D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219200" cy="365125"/>
          </a:xfrm>
          <a:prstGeom prst="rect">
            <a:avLst/>
          </a:prstGeom>
        </p:spPr>
        <p:txBody>
          <a:bodyPr/>
          <a:lstStyle/>
          <a:p>
            <a:fld id="{261DD155-2A80-41D2-8E75-0BB7165870CC}" type="datetimeFigureOut">
              <a:rPr lang="en-US" smtClean="0"/>
              <a:pPr/>
              <a:t>4/30/14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9B0D8D-F507-4EB9-8DDE-D8491757D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tags" Target="../tags/tag1.xml"/><Relationship Id="rId14" Type="http://schemas.openxmlformats.org/officeDocument/2006/relationships/tags" Target="../tags/tag2.xml"/><Relationship Id="rId15" Type="http://schemas.openxmlformats.org/officeDocument/2006/relationships/image" Target="../media/image1.jpeg"/><Relationship Id="rId16" Type="http://schemas.openxmlformats.org/officeDocument/2006/relationships/hyperlink" Target="http://www.medicaldeviceacademy.com/" TargetMode="External"/><Relationship Id="rId17" Type="http://schemas.openxmlformats.org/officeDocument/2006/relationships/hyperlink" Target="mailto:rob@13485cert.com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53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295400"/>
            <a:ext cx="81534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asellaDiTesto 6"/>
          <p:cNvSpPr txBox="1"/>
          <p:nvPr/>
        </p:nvSpPr>
        <p:spPr>
          <a:xfrm>
            <a:off x="7848600" y="0"/>
            <a:ext cx="12954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Bookman Old Style" pitchFamily="18" charset="0"/>
              </a:rPr>
              <a:t>Slide </a:t>
            </a:r>
            <a:fld id="{BD1925C7-03D9-4C03-8149-E164EF7E0D3E}" type="slidenum">
              <a:rPr lang="en-US" sz="1200" b="1">
                <a:latin typeface="Bookman Old Style" pitchFamily="18" charset="0"/>
              </a:rPr>
              <a:pPr/>
              <a:t>‹#›</a:t>
            </a:fld>
            <a:r>
              <a:rPr lang="en-US" sz="1200" b="1" dirty="0">
                <a:latin typeface="Bookman Old Style" pitchFamily="18" charset="0"/>
              </a:rPr>
              <a:t> of </a:t>
            </a:r>
            <a:r>
              <a:rPr lang="en-US" sz="1200" b="1" dirty="0" smtClean="0">
                <a:latin typeface="Bookman Old Style" pitchFamily="18" charset="0"/>
              </a:rPr>
              <a:t>11</a:t>
            </a:r>
            <a:endParaRPr lang="en-US" sz="1200" b="1" dirty="0">
              <a:latin typeface="Bookman Old Style" pitchFamily="18" charset="0"/>
            </a:endParaRPr>
          </a:p>
        </p:txBody>
      </p:sp>
      <p:sp>
        <p:nvSpPr>
          <p:cNvPr id="11" name="Subtitle 2"/>
          <p:cNvSpPr txBox="1">
            <a:spLocks/>
          </p:cNvSpPr>
          <p:nvPr>
            <p:custDataLst>
              <p:tags r:id="rId13"/>
            </p:custDataLst>
          </p:nvPr>
        </p:nvSpPr>
        <p:spPr bwMode="auto">
          <a:xfrm>
            <a:off x="76200" y="6477000"/>
            <a:ext cx="220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  <a:buFont typeface="Arial" pitchFamily="34" charset="0"/>
              <a:buNone/>
            </a:pPr>
            <a:r>
              <a:rPr lang="it-IT" sz="1200" b="1" baseline="0" dirty="0" smtClean="0">
                <a:latin typeface="Bookman Old Style" pitchFamily="18" charset="0"/>
              </a:rPr>
              <a:t>April 2014</a:t>
            </a:r>
            <a:endParaRPr lang="it-IT" sz="1200" b="1" dirty="0">
              <a:latin typeface="Bookman Old Style" pitchFamily="18" charset="0"/>
            </a:endParaRPr>
          </a:p>
        </p:txBody>
      </p:sp>
      <p:pic>
        <p:nvPicPr>
          <p:cNvPr id="12" name="Picture 11" descr="MEDICAL DEVICE ACADEMY-2.JPG"/>
          <p:cNvPicPr>
            <a:picLocks noChangeAspect="1"/>
          </p:cNvPicPr>
          <p:nvPr/>
        </p:nvPicPr>
        <p:blipFill>
          <a:blip r:embed="rId15" cstate="print"/>
          <a:srcRect l="15153" t="29831" r="14911" b="31354"/>
          <a:stretch>
            <a:fillRect/>
          </a:stretch>
        </p:blipFill>
        <p:spPr>
          <a:xfrm>
            <a:off x="0" y="0"/>
            <a:ext cx="2133600" cy="711200"/>
          </a:xfrm>
          <a:prstGeom prst="rect">
            <a:avLst/>
          </a:prstGeom>
        </p:spPr>
      </p:pic>
      <p:sp>
        <p:nvSpPr>
          <p:cNvPr id="13" name="Subtitle 2"/>
          <p:cNvSpPr txBox="1">
            <a:spLocks/>
          </p:cNvSpPr>
          <p:nvPr userDrawn="1">
            <p:custDataLst>
              <p:tags r:id="rId14"/>
            </p:custDataLst>
          </p:nvPr>
        </p:nvSpPr>
        <p:spPr bwMode="auto">
          <a:xfrm>
            <a:off x="5826125" y="6096000"/>
            <a:ext cx="3317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Font typeface="Arial" pitchFamily="34" charset="0"/>
              <a:buNone/>
            </a:pPr>
            <a:r>
              <a:rPr lang="it-IT" sz="1200" b="1" dirty="0" smtClean="0">
                <a:latin typeface="Bookman Old Style" pitchFamily="18" charset="0"/>
                <a:cs typeface="Times New Roman" pitchFamily="18" charset="0"/>
              </a:rPr>
              <a:t>Rob</a:t>
            </a:r>
            <a:r>
              <a:rPr lang="it-IT" sz="1200" b="1" baseline="0" dirty="0" smtClean="0">
                <a:latin typeface="Bookman Old Style" pitchFamily="18" charset="0"/>
                <a:cs typeface="Times New Roman" pitchFamily="18" charset="0"/>
              </a:rPr>
              <a:t> Packard</a:t>
            </a:r>
            <a:r>
              <a:rPr lang="it-IT" sz="1200" b="1" dirty="0" smtClean="0">
                <a:latin typeface="Bookman Old Style" pitchFamily="18" charset="0"/>
                <a:cs typeface="Times New Roman" pitchFamily="18" charset="0"/>
              </a:rPr>
              <a:t>,</a:t>
            </a:r>
            <a:r>
              <a:rPr lang="it-IT" sz="1200" b="1" baseline="0" dirty="0" smtClean="0">
                <a:latin typeface="Bookman Old Style" pitchFamily="18" charset="0"/>
                <a:cs typeface="Times New Roman" pitchFamily="18" charset="0"/>
              </a:rPr>
              <a:t> President</a:t>
            </a:r>
            <a:endParaRPr lang="it-IT" sz="1200" b="1" dirty="0" smtClean="0">
              <a:latin typeface="Bookman Old Style" pitchFamily="18" charset="0"/>
              <a:cs typeface="Times New Roman" pitchFamily="18" charset="0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1200" b="1" dirty="0" smtClean="0">
                <a:latin typeface="Bookman Old Style" pitchFamily="18" charset="0"/>
                <a:cs typeface="Times New Roman" pitchFamily="18" charset="0"/>
                <a:hlinkClick r:id="rId16"/>
              </a:rPr>
              <a:t>www.MedicalDeviceAcademy.com</a:t>
            </a:r>
            <a:endParaRPr lang="it-IT" sz="1200" b="1" dirty="0" smtClean="0">
              <a:latin typeface="Bookman Old Style" pitchFamily="18" charset="0"/>
              <a:cs typeface="Times New Roman" pitchFamily="18" charset="0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1200" b="1" dirty="0" smtClean="0">
                <a:latin typeface="Bookman Old Style" pitchFamily="18" charset="0"/>
                <a:cs typeface="Times New Roman" pitchFamily="18" charset="0"/>
                <a:hlinkClick r:id="rId17"/>
              </a:rPr>
              <a:t>rob@13485cert.com</a:t>
            </a:r>
            <a:endParaRPr lang="it-IT" sz="1200" b="1" dirty="0" smtClean="0">
              <a:latin typeface="Bookman Old Style" pitchFamily="18" charset="0"/>
              <a:cs typeface="Times New Roman" pitchFamily="18" charset="0"/>
            </a:endParaRPr>
          </a:p>
          <a:p>
            <a:pPr algn="r">
              <a:spcBef>
                <a:spcPct val="20000"/>
              </a:spcBef>
              <a:buFont typeface="Arial" pitchFamily="34" charset="0"/>
              <a:buNone/>
            </a:pPr>
            <a:endParaRPr lang="it-IT" sz="1200" b="1" dirty="0" smtClean="0"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Book Antiqu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29812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Book Antiqua" pitchFamily="18" charset="0"/>
                <a:cs typeface="Arial" pitchFamily="34" charset="0"/>
              </a:rPr>
              <a:t>Regulatory Pathways </a:t>
            </a:r>
            <a:r>
              <a:rPr lang="en-US" sz="6000" b="1" dirty="0" smtClean="0">
                <a:latin typeface="Book Antiqua" pitchFamily="18" charset="0"/>
                <a:cs typeface="Arial" pitchFamily="34" charset="0"/>
              </a:rPr>
              <a:t>101:</a:t>
            </a:r>
          </a:p>
          <a:p>
            <a:pPr algn="ctr"/>
            <a:endParaRPr lang="en-US" sz="6000" b="1" dirty="0" smtClean="0">
              <a:latin typeface="Book Antiqua" pitchFamily="18" charset="0"/>
              <a:cs typeface="Arial" pitchFamily="34" charset="0"/>
            </a:endParaRPr>
          </a:p>
          <a:p>
            <a:pPr algn="ctr"/>
            <a:r>
              <a:rPr lang="en-US" sz="3600" b="1" dirty="0" smtClean="0">
                <a:latin typeface="Book Antiqua" pitchFamily="18" charset="0"/>
                <a:cs typeface="Arial" pitchFamily="34" charset="0"/>
              </a:rPr>
              <a:t>Your 1</a:t>
            </a:r>
            <a:r>
              <a:rPr lang="en-US" sz="3600" b="1" baseline="30000" dirty="0" smtClean="0">
                <a:latin typeface="Book Antiqua" pitchFamily="18" charset="0"/>
                <a:cs typeface="Arial" pitchFamily="34" charset="0"/>
              </a:rPr>
              <a:t>st</a:t>
            </a:r>
            <a:r>
              <a:rPr lang="en-US" sz="3600" b="1" dirty="0" smtClean="0">
                <a:latin typeface="Book Antiqua" pitchFamily="18" charset="0"/>
                <a:cs typeface="Arial" pitchFamily="34" charset="0"/>
              </a:rPr>
              <a:t> Product </a:t>
            </a:r>
            <a:r>
              <a:rPr lang="en-US" sz="3600" b="1" dirty="0">
                <a:latin typeface="Book Antiqua" pitchFamily="18" charset="0"/>
                <a:cs typeface="Arial" pitchFamily="34" charset="0"/>
              </a:rPr>
              <a:t>Launch </a:t>
            </a:r>
            <a:r>
              <a:rPr lang="en-US" sz="3600" b="1" dirty="0" smtClean="0">
                <a:latin typeface="Book Antiqua" pitchFamily="18" charset="0"/>
                <a:cs typeface="Arial" pitchFamily="34" charset="0"/>
              </a:rPr>
              <a:t>in</a:t>
            </a:r>
          </a:p>
          <a:p>
            <a:pPr algn="ctr"/>
            <a:r>
              <a:rPr lang="en-US" sz="3600" b="1" dirty="0" smtClean="0">
                <a:latin typeface="Book Antiqua" pitchFamily="18" charset="0"/>
                <a:cs typeface="Arial" pitchFamily="34" charset="0"/>
              </a:rPr>
              <a:t>Canada</a:t>
            </a:r>
            <a:r>
              <a:rPr lang="en-US" sz="3600" b="1" dirty="0">
                <a:latin typeface="Book Antiqua" pitchFamily="18" charset="0"/>
                <a:cs typeface="Arial" pitchFamily="34" charset="0"/>
              </a:rPr>
              <a:t>, Europe and the USA</a:t>
            </a:r>
            <a:endParaRPr lang="en-US" sz="3600" b="1" dirty="0" smtClean="0">
              <a:latin typeface="Book Antiqu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679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7: Certification Audits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1 ISO 13485 Certification Audit</a:t>
            </a:r>
          </a:p>
          <a:p>
            <a:r>
              <a:rPr lang="en-US" dirty="0" smtClean="0"/>
              <a:t>Stage 2 ISO 13485 Certification Audit</a:t>
            </a:r>
          </a:p>
          <a:p>
            <a:r>
              <a:rPr lang="en-US" dirty="0" smtClean="0"/>
              <a:t>Microbiology Audit</a:t>
            </a:r>
          </a:p>
          <a:p>
            <a:r>
              <a:rPr lang="en-US" dirty="0" smtClean="0"/>
              <a:t>CE Marking Technical Audit</a:t>
            </a:r>
          </a:p>
          <a:p>
            <a:r>
              <a:rPr lang="en-US" dirty="0" smtClean="0"/>
              <a:t>CE Marking Submission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777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creen Shot 2014 04 03 at 4.31.05 PM Consul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95248"/>
            <a:ext cx="2505075" cy="3210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810000" y="1945465"/>
            <a:ext cx="51816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Book Antiqua" pitchFamily="18" charset="0"/>
                <a:cs typeface="Arial" pitchFamily="34" charset="0"/>
              </a:rPr>
              <a:t>Schedule a Call</a:t>
            </a:r>
            <a:endParaRPr lang="en-US" b="1" dirty="0"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1028" name="AutoShape 4" descr="data:image/jpeg;base64,/9j/4AAQSkZJRgABAQAAAQABAAD/2wCEAAkGBwgHBgkIBwgKCgkLDRYPDQwMDRsUFRAWIB0iIiAdHx8kKDQsJCYxJx8fLT0tMTU3Ojo6Iys/RD84QzQ5OjcBCgoKDQwNGg8PGjclHyU3Nzc3Nzc3Nzc3Nzc3Nzc3Nzc3Nzc3Nzc3Nzc3Nzc3Nzc3Nzc3Nzc3Nzc3Nzc3Nzc3N//AABEIAJYAlwMBEQACEQEDEQH/xAAbAAEAAgMBAQAAAAAAAAAAAAAABgcBBAUCA//EAEMQAAEDAwAEBw4EBgEFAAAAAAEAAgMEBREGEiExBxZBUXGx0RMiMzVUVWFyc4GRkqGiFDJSwSMkQkNT4fAVJTRiY//EABsBAQADAQEBAQAAAAAAAAAAAAAEBQYDAQIH/8QANhEAAQMCAgcGBgIBBQAAAAAAAAECAwQRBTESFSFRUnGBBiIyM0FCExQ0YaHBFrGRJENTYtH/2gAMAwEAAhEDEQA/ALxQGMoDWrrjR0EevWVDIhyax2noHKvuON8i2YlzjNURQpeR1jgVGm9rjOImVE3QzV61Obhc652Qq347Styup8ePlD5HU/b2r71TNxIcv5BBwr+Bx8ofI6n7e1NUzcSD+QQcK/gcfKHyOp+3tTVM3Eg1/Bwr+Bx8ofI6n7e1NUzcSDX8HCv4HHyh8jqft7U1TNxINfwcK/gcfKHyOp+3tTVM3Eg/kEHCv4HHyh8jqft7U1TNxINfwcK/gcfKHyOp+3tTVM3Eg/kEHCv4HHyh8jqft7U1TNxINfwcK/gcfKHyOp+3tTVM3Eg/kEHCv4HHyh8jqft7U1TNxIe6/g4V/BvUemFoqCGvlfAT/kYcfEbFwkw6dnpckxYzSP2KtuZ3Ypo5WNfE9r2O3OacgqGqKi2Us2uR6Xat0PeV4fRlAYO5ARnSrSVtsBpaTDqsjJJ2iMc/pPoVhRUSz953hKfEsTSm7jNrv6K8qKiapmdNPI6SR35nOOSVoWRtYiNamwyEkr5HaT1up819nMIAgCAIAgCAIAgCAIAgCHtzoWi8VlpnElLJ3hPfxO/K7/nOo1RSxzp3k27yVSVstM67F2bizbJdoLxRCog2Hc9h3sdzLN1EDoH6LjbUlWyqj02HRXAlGjea9tttk9W4Z7m3vQeUnYB8V1giWWRGJ6kernSCF0i+hUU8sk8z5pnF0jyXOJ5SVrWNRjUa3JD8/ke6R6udmp4X0fAQBAMILD3hAEPbBDwIAgCAIAgCAIAgOvotdHWu6xvJ/gykRyjkwTv9yhV0CTRLvTaWWF1S086bl2KWsNwwswbkh/CLUmOhpaYf3Xlx6G/7IVrhLLyK7cZ/H5dGJse8gSvzKBAEUHdsGjNXdgJnHuFMf7jhtd6o/dV9VXshXRTapbUOFS1KaS7Gk1odFbRSNGaYTPH9cx1j8NyppK6d/rbkaSHCqWL23X7nR/6bQ6uqKOnxzdyb2Lh8WTiUl/LxcKf4OdX6LWiraf5UQv5HwnVI925d466dnuvzIk2FUsvtsv2OOzQKHWPdK+QjOzVYBsUtcXfbY0rk7Px32vU+h0DosbKucHoC+dby8KH3/H4eJTUqtApBtpa5rvRIzH1C7MxfjaR5Oz6/7b/8nAuGj9ytwLqimcYxvkj75v8ApT4q2GXYi7SqqMNqYNrm7PsctSyDYIeBAEAQAdK8PULgslQ6qtNFO78z4Wl3TjasjO3Rlc1PRT9BpHq+Bjl9UQiXCT4a3+rJ1tVrhHv6FD2hzj6/ohiujNhAd/RGxi61hkqB/KwkF4/WeRvaq7EKpYW6Lc1LfCqH5mTSf4U/JZrGNYA1rQ0AYAHIs5mbNEREsh6Q9CAIAgCAIDBGQgI5fdFKS4h8tPinqTt1mjvXH/2H7qfTV8kOxdqFRW4TFUd5ndcV7X0VRb6h1PVxmORvwI5weZaCKZkrdJimSnp5IHqyRLKa66nAIAgCAtnRnxDQexCydX57+ZvsP+lj5IRnhJ8Nb/Vk62qywj39Cl7Q5x9f0QxXRmwEUIWxovRCislNHjD3t7o/pO1ZSrl+LM5xvcNg+DTNb6nWUYnBAEBqV1xpLfHr1lRHE3k1jtPQF0jifItmJc4zVEUKXkWxwanTm2xnEMU83pDQ0fUqczC5lzshVSY7TtXuoqmuNPqbO2hmx6HhdNUycSHJMfi9WKb9HpjaakgPkfTuP+Vuz4jIUeTDp2ZJfkS4cZpZM1tzO9DKyZgkie17Duc05BUJUVFspZte16Xatz2RsXh9HLvtngu9KYpRqyNH8OTG1p7PQpFPUOgfpJkQ62jZVR6K5+ilWVlLLRVMlPUN1JYzghaiKRsjEc3Iws0LoXqx+aHxXQ5BAEBbOjPiGg9iFk6vz38zfYf9LHyQjPCT4a3+rJ1tVlhHv6FL2hzj6/ohiujNjkK8XI9TMuqDAhZjdqjCxq5qfo8dtBLH0Xh9hAcXSa8iz0Gu3VdUSHViad2ec+gKVR0y1ElvRCvxGtSli0kzXIrGrqpqyd09TK+SR29zitNHG2Nui1NhiZpnzPV71upinpp6l+pTQySu5o2l3UvXyMZtctjyOGSRbMS5syWa5xtLn2+pAH/zK5JVwKtkch2dQ1LUurFNJwLSQ4YI3g7wu6Ki7UIytVq2U3rReKy0zCSlk7wnvonbWu937qPUUsczbOTaS6SulpnXauzd6FpWmviuVDFVQ51HjdncdxCzEsSxPVjvQ3FNO2oiSRvqbpXM7kR09tInoxcYh/FgGJMf1M/12qzwyo0JPhrkv9lDjdIj4/jNzT+iv9y0JkggCAtnRnxDQexCydX57+ZvsP8ApY+SEZ4SfDW/1ZOtqssI9/Qpe0OcfX9EMV0ZsIELc0erBW2akmzt7mGu6RsKyVTGscrmqfoFDMk1Ox6bjpLgSwgK54QpXOvMURPeMgBA9Jcc9QWgwpqJErvuZHHnqtQjfREIurNSjRLlvWaip6K3wRUzRq6gJcP6zjeSsjPI+SRVcfoNJDHDE1rEN/AXIknD0i0dp7tA5zGtjqwO8lA3+h3OFMpat8DvtuK2vw6Oqbe1nb//AEruW0XGKfuDqGo7pnGBGTnoI2LQNqoXN0tJDIuoahr9BWLcsXRG3z220MiqRqyue55Zn8ueRZ6tmbNMrm5GvwunfBTo1+Z3FELE+c8TJoXxyDLXtLSDzFeoqtW6Hy9qParV9SnK6mdR1k9M/OYnlu3lwd618L/iMR6ep+eVEaxSuYvofBdDiEBbOjPiGg9iFk6vz38zfYf9LHyQjPCT4a3+rJ1tVlhHv6FL2hzj6/ohiujNhAWDwdtcLTOS46pnIA5tgWexW3xkRNxrsBRfgOvvJaqwvQgIHwh0LxUQV7QTG5gif6CCSOtXWFTJZY15mYx6nXSbMmWSkNV0Zs7dp0ouNsjbCxzJoW7mSgnVHMCoE+HxSrpZL9i0pcWnp00UW6fckNLp5TOwKqjlYeeNwcB8cKA/CXp4XIW0faCNfMaqcjsUulFmqcYrGRuO4Sgt61EfQ1DPaWMeKUsmTrczrskZI0OjcHNO4tOQVFVFRbKTmua5Lotz0F4fRlAYO5AVhpxCIdIZiP7rGv8Apj9lpMMdenRNxisaYjatbetlOCrAqQgLZ0Z8Q0HsQsnV+e/mb7D/AKWPkhGeEnw1v9WTrarLCPf0KXtDnH1/RDFdGbCBCxeD7xG8cond1BZ3FPP6GxwJf9N1JSq0uggPjVU0NVA+GojbJG8Yc1w2FfTXOYuk1dp8SRtkarXpdFINddCJmPdJbJRIzf3OU4cOg7irmDFW2tKnUzNVgL0XSgW6blI7VWi4UZP4mjnYB/VqZHxGxWLKqF/hchTyUVRF4mKaSkEZUsMlLHlzdtl2rbXIH0czmjljJyx3SFHmpY5ks5CXTVk1O67F6ehZ1hu8V4omzx4a8HVkZ+krNVFO6B+iptKKrbVRI9vU6a4EwwdyArfhAP8A35vsG9ZWhwryF5mOxz6rohGlZlKEBbOjPiGg9iFk6vz38zfYf9LHyQjPCT4a3+rJ1tVlhHv6FL2hzj6/ohiujNhATrg4qAaWspidrXh494x+yosXZ32uNV2fkRY3s3bSaKoNCEBz7pd6K1xtdWzamt+VoGXH3LtDBJMtmIRqmrhpkvItjxar3b7qXNo5tZ7dpY5pa7HPhezU0sHjQ+KaugqbpG7adI7QuBMNCss9urM/iKKF5/VqAH4712ZUSx+FykaWjgl8bEUjGkOh9PDRy1VuL2ujaXOic7II5cHeCrKlxJ6uRkm2/qUtfg0bWLJDst6EIPTlXhlyV8Hc7mXWeDPeyRZPSDs6yqnFWIsbXbi/wCRUmczen9FhqhNYYO5AVpp5FK2/OkkHePjb3M84GzrWiwtzVhsmZjccY5Km65KhHVZFMEBbOjPiGg9iFk6vz38zfYf9LHyQjPCT4a3+rJ1tVlhHv6FL2hzj6/ohiujNhAdzQ2vFDe4tc4jnHcnE7hnd9cfFQMRh+JCqpmm0tcIqEhqUvkuwtELNG2MoCt+ECOVt6ZI/Pc3QNDDybCcj/nOtBhStWJU9bmRx5rkqEVcrEfo6qejqY6ineWyxnLT+3QrCSJsjFY7JSohmfC9HsXahZdl0mornE0OkbBUAd9E842+jnCzdRRSQrldDZ0eJw1Dc7O3HZ7o3GdZuOfKh7Sw0k3kb0q0jpaahmpaaVk1TK0sw05DAd5KsKOjkkejnJZEKjE8SiijWNi3cv4K5WkMaS/g6pXOrqmrIIYxmoDzknsH1VPi0iaLWGiwCFVkdJ6JsJ+qM1IKAiXCJTNfbaepA76KXVJ9BHaArTCnqkqt3oUWPRI6Fr9ylfLQGRCAtnRnxDQexCydX57+ZvsP+lj5IRnhJ8Nb/AFZOtqssI9/Qpe0OcfX9EMV0ZsIADjGMgg5yOReKiLsU9RVTItLRa8Nu1ua57h+JiGrK3nPP71lqynWCRU9PQ3OG1iVMV18SZncUUsTl32zw3ijME3euG2OQb2ld6eodA/SaRKyjZVR6DuhW92sdfa5CKiEmPOyVgy09i0cFZFMmxdu4xtVh89OveTZvObjKlEEzlxbjWOrzZXlmn1dcjG7mQ82nVs1gr7rI3uUZjg5ZnjDR0c6iVFbFCmd13E+kw6eoXYlk3qWZabdDa6OOmp2nVbtJO9x5SVm5pXSvV7jaU1OynjSNhurmdwgIzwgPDbFqk7XTNA+pVhhiXqOilPjiolL1QrdaQxgQFs6M+IaD2IWTq/PfzN9h/wBLHyQjPCT4a3+rJ1tVlhHv6FL2hzj6/ohiujNhAEBu2i5T2qtZU053bHMO57eYqPUQNmZouJVJVPppUe0tK0XSmulIJ6Z2eRzDvYeYrMTQuhdouNxS1UdTHpsU3965Ek8loOc8qZHipfM59RYbVUnWmoIHO/UG4PxC7sqZmbGuUiyUNNJtcxDX4qWTOfwQ+d3aunz9RxHHVVHwGzTWK1Ux1oaGAO/UWZP1XN9VM/xOU7R0NNH4WIdANAGBuXAlWtsQyh6EBg7kBAOEK4Nnq4aFjhiDv3+sdw+HWr3ColRqyL6mVx6pRz2xJ6ZkRVuZ4IC2dGfENB7ELJ1fnv5m+w/6WPkhGuErwtv9WTrarLCPf0KXtDnH1IWrozYQBAEBtW64VNtqBPRymN/LzOHMRyrjNAyZui9CRT1MlO/TjUntm0woqzVjrSKWc7O+/I738nvVDUYdJHtZtQ1VJjMM3dk7q/gkjXte0Oa4Fp3EHYVXrs2KXCKipdD3lD0ZQGMhAZQBAEBxNI79DZ6YjLX1Tge5xc/pPoUqlpXVDvsV9fXspWf9lyQq+eWSeZ8szy+R51nOPKVqGNRjdFph5HukcrnLtU8L6PgIC2dGfEFB7ELJ1fnv5m/w/wClj5IcnhBpO7WqKoA2wSbSOZ2zrwpWFyaMujvK/HYdKnR+5SvFojIKEAQBAEA3ILm1R3Gtof8Aw6qWEczXbPhuXGSnik8bbkiKqmh8tyodiDTO7xDD3Qy+tHg/RQ3YXAuV0LFmN1Tc7L0Ptx5uRHgKYHnwe1fGqYt6nTX1RuQ80+m1zZPrTMgkj/x6ur9V6/C4Vb3VVFPGY7UI67kRU3HeptObdI0fiIp4XerrD6KC7C5k8NlLSPHadyd5FQ+0mmtnaMtfM88wiI618JhlQvodFxukTJVXocS56cTzNMdvgEOf7jzl3uG5TIcKai3kW5W1OPPcloW2+5E5ppZ5XSzyOkkccuc45JVsxjWJZqbCgkkdI5XOW6nhfZ8BAZa0uIDRkk4A514qoiXU+mppKiIXHbKb8Jb6anz4KJrPgFj5Xaciu3qfodPH8OJrNyIeq6mjrKSWmmGWStLSvGPVjkc3ND6mibLGrHZKVHcqCa21slLUDD2HfyOHIQtZBM2ZiPQwFTTvp5Vjd6GquxHCAIAgCAIAgCAIAgCAIAgCAICSaFWh1dcG1crf5endrZ5HPG4e7eqzEalI2aDc1/ousGolml+I5O6n9lkjcs8bEydqA5F/sdNeYA2U6kzPBygbW9o9Ck01S+ndduRBrqGOrZZ2xUyUrq62Ovtbz+JhJi5JWbWns960MFZFMmxbKZCqw+emXvJs3nNUoghAEAQBAEAQBAEAQBAEAAyQACSTgAcq8VUTM9RqrsQkdi0TrK97ZKxrqan37Rh7h6BydJVbVYiyPus2qXNDg8sy6UndaWJR0sNHTsp6dgZGwYACoHvc9yucprYomxMRjEsiH3XydAgCA8kDG0IeWOfU2O11R1p6GFzucNx1LuypmZ4XKRZKGmkW7mIfDixZfN8fzO7V9/PVHEc9WUfAg4r2XzfH8zu1PnqjiGrKPgQcV7L5vj+Z3anz1RxDVlHwIOK9l83x/M7tT56o4hqyj4EHFey+b4/md2p89UcQ1ZR8CDivZfN8fzO7U+eqOIaso+BBxXsvm+P5ndqfPVHENWUfAg4r2XzfH8zu1PnqjiGrKPgQcV7L5vj+Z3anz1RxDVlHwIOK9l83x/M7tT56o4hqyj4EHFiy+b4/md2p89UcQ1ZR/wDGhu0luo6MYpKaKLHK1u34ri+aSTxLckR00MXgaiG2FzO5lAE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wgHBgkIBwgKCgkLDRYPDQwMDRsUFRAWIB0iIiAdHx8kKDQsJCYxJx8fLT0tMTU3Ojo6Iys/RD84QzQ5OjcBCgoKDQwNGg8PGjclHyU3Nzc3Nzc3Nzc3Nzc3Nzc3Nzc3Nzc3Nzc3Nzc3Nzc3Nzc3Nzc3Nzc3Nzc3Nzc3Nzc3N//AABEIAJYAlwMBEQACEQEDEQH/xAAbAAEAAgMBAQAAAAAAAAAAAAAABgcBBAUCA//EAEMQAAEDAwAEBw4EBgEFAAAAAAEAAgMEBREGEiExBxZBUXGx0RMiMzVUVWFyc4GRkqGiFDJSwSMkQkNT4fAVJTRiY//EABsBAQADAQEBAQAAAAAAAAAAAAAEBQYDAQIH/8QANhEAAQMCAgcGBgIBBQAAAAAAAAECAwQRBTESFSFRUnGBBiIyM0FCExQ0YaHBFrGRJENTYtH/2gAMAwEAAhEDEQA/ALxQGMoDWrrjR0EevWVDIhyax2noHKvuON8i2YlzjNURQpeR1jgVGm9rjOImVE3QzV61Obhc652Qq347Styup8ePlD5HU/b2r71TNxIcv5BBwr+Bx8ofI6n7e1NUzcSD+QQcK/gcfKHyOp+3tTVM3Eg1/Bwr+Bx8ofI6n7e1NUzcSDX8HCv4HHyh8jqft7U1TNxINfwcK/gcfKHyOp+3tTVM3Eg/kEHCv4HHyh8jqft7U1TNxINfwcK/gcfKHyOp+3tTVM3Eg/kEHCv4HHyh8jqft7U1TNxINfwcK/gcfKHyOp+3tTVM3Eg/kEHCv4HHyh8jqft7U1TNxIe6/g4V/BvUemFoqCGvlfAT/kYcfEbFwkw6dnpckxYzSP2KtuZ3Ypo5WNfE9r2O3OacgqGqKi2Us2uR6Xat0PeV4fRlAYO5ARnSrSVtsBpaTDqsjJJ2iMc/pPoVhRUSz953hKfEsTSm7jNrv6K8qKiapmdNPI6SR35nOOSVoWRtYiNamwyEkr5HaT1up819nMIAgCAIAgCAIAgCAIAgCHtzoWi8VlpnElLJ3hPfxO/K7/nOo1RSxzp3k27yVSVstM67F2bizbJdoLxRCog2Hc9h3sdzLN1EDoH6LjbUlWyqj02HRXAlGjea9tttk9W4Z7m3vQeUnYB8V1giWWRGJ6kernSCF0i+hUU8sk8z5pnF0jyXOJ5SVrWNRjUa3JD8/ke6R6udmp4X0fAQBAMILD3hAEPbBDwIAgCAIAgCAIAgOvotdHWu6xvJ/gykRyjkwTv9yhV0CTRLvTaWWF1S086bl2KWsNwwswbkh/CLUmOhpaYf3Xlx6G/7IVrhLLyK7cZ/H5dGJse8gSvzKBAEUHdsGjNXdgJnHuFMf7jhtd6o/dV9VXshXRTapbUOFS1KaS7Gk1odFbRSNGaYTPH9cx1j8NyppK6d/rbkaSHCqWL23X7nR/6bQ6uqKOnxzdyb2Lh8WTiUl/LxcKf4OdX6LWiraf5UQv5HwnVI925d466dnuvzIk2FUsvtsv2OOzQKHWPdK+QjOzVYBsUtcXfbY0rk7Px32vU+h0DosbKucHoC+dby8KH3/H4eJTUqtApBtpa5rvRIzH1C7MxfjaR5Oz6/7b/8nAuGj9ytwLqimcYxvkj75v8ApT4q2GXYi7SqqMNqYNrm7PsctSyDYIeBAEAQAdK8PULgslQ6qtNFO78z4Wl3TjasjO3Rlc1PRT9BpHq+Bjl9UQiXCT4a3+rJ1tVrhHv6FD2hzj6/ohiujNhAd/RGxi61hkqB/KwkF4/WeRvaq7EKpYW6Lc1LfCqH5mTSf4U/JZrGNYA1rQ0AYAHIs5mbNEREsh6Q9CAIAgCAIDBGQgI5fdFKS4h8tPinqTt1mjvXH/2H7qfTV8kOxdqFRW4TFUd5ndcV7X0VRb6h1PVxmORvwI5weZaCKZkrdJimSnp5IHqyRLKa66nAIAgCAtnRnxDQexCydX57+ZvsP+lj5IRnhJ8Nb/Vk62qywj39Cl7Q5x9f0QxXRmwEUIWxovRCislNHjD3t7o/pO1ZSrl+LM5xvcNg+DTNb6nWUYnBAEBqV1xpLfHr1lRHE3k1jtPQF0jifItmJc4zVEUKXkWxwanTm2xnEMU83pDQ0fUqczC5lzshVSY7TtXuoqmuNPqbO2hmx6HhdNUycSHJMfi9WKb9HpjaakgPkfTuP+Vuz4jIUeTDp2ZJfkS4cZpZM1tzO9DKyZgkie17Duc05BUJUVFspZte16Xatz2RsXh9HLvtngu9KYpRqyNH8OTG1p7PQpFPUOgfpJkQ62jZVR6K5+ilWVlLLRVMlPUN1JYzghaiKRsjEc3Iws0LoXqx+aHxXQ5BAEBbOjPiGg9iFk6vz38zfYf9LHyQjPCT4a3+rJ1tVlhHv6FL2hzj6/ohiujNjkK8XI9TMuqDAhZjdqjCxq5qfo8dtBLH0Xh9hAcXSa8iz0Gu3VdUSHViad2ec+gKVR0y1ElvRCvxGtSli0kzXIrGrqpqyd09TK+SR29zitNHG2Nui1NhiZpnzPV71upinpp6l+pTQySu5o2l3UvXyMZtctjyOGSRbMS5syWa5xtLn2+pAH/zK5JVwKtkch2dQ1LUurFNJwLSQ4YI3g7wu6Ki7UIytVq2U3rReKy0zCSlk7wnvonbWu937qPUUsczbOTaS6SulpnXauzd6FpWmviuVDFVQ51HjdncdxCzEsSxPVjvQ3FNO2oiSRvqbpXM7kR09tInoxcYh/FgGJMf1M/12qzwyo0JPhrkv9lDjdIj4/jNzT+iv9y0JkggCAtnRnxDQexCydX57+ZvsP8ApY+SEZ4SfDW/1ZOtqssI9/Qpe0OcfX9EMV0ZsIELc0erBW2akmzt7mGu6RsKyVTGscrmqfoFDMk1Ox6bjpLgSwgK54QpXOvMURPeMgBA9Jcc9QWgwpqJErvuZHHnqtQjfREIurNSjRLlvWaip6K3wRUzRq6gJcP6zjeSsjPI+SRVcfoNJDHDE1rEN/AXIknD0i0dp7tA5zGtjqwO8lA3+h3OFMpat8DvtuK2vw6Oqbe1nb//AEruW0XGKfuDqGo7pnGBGTnoI2LQNqoXN0tJDIuoahr9BWLcsXRG3z220MiqRqyue55Zn8ueRZ6tmbNMrm5GvwunfBTo1+Z3FELE+c8TJoXxyDLXtLSDzFeoqtW6Hy9qParV9SnK6mdR1k9M/OYnlu3lwd618L/iMR6ep+eVEaxSuYvofBdDiEBbOjPiGg9iFk6vz38zfYf9LHyQjPCT4a3+rJ1tVlhHv6FL2hzj6/ohiujNhAWDwdtcLTOS46pnIA5tgWexW3xkRNxrsBRfgOvvJaqwvQgIHwh0LxUQV7QTG5gif6CCSOtXWFTJZY15mYx6nXSbMmWSkNV0Zs7dp0ouNsjbCxzJoW7mSgnVHMCoE+HxSrpZL9i0pcWnp00UW6fckNLp5TOwKqjlYeeNwcB8cKA/CXp4XIW0faCNfMaqcjsUulFmqcYrGRuO4Sgt61EfQ1DPaWMeKUsmTrczrskZI0OjcHNO4tOQVFVFRbKTmua5Lotz0F4fRlAYO5AVhpxCIdIZiP7rGv8Apj9lpMMdenRNxisaYjatbetlOCrAqQgLZ0Z8Q0HsQsnV+e/mb7D/AKWPkhGeEnw1v9WTrarLCPf0KXtDnH1/RDFdGbCBCxeD7xG8cond1BZ3FPP6GxwJf9N1JSq0uggPjVU0NVA+GojbJG8Yc1w2FfTXOYuk1dp8SRtkarXpdFINddCJmPdJbJRIzf3OU4cOg7irmDFW2tKnUzNVgL0XSgW6blI7VWi4UZP4mjnYB/VqZHxGxWLKqF/hchTyUVRF4mKaSkEZUsMlLHlzdtl2rbXIH0czmjljJyx3SFHmpY5ks5CXTVk1O67F6ehZ1hu8V4omzx4a8HVkZ+krNVFO6B+iptKKrbVRI9vU6a4EwwdyArfhAP8A35vsG9ZWhwryF5mOxz6rohGlZlKEBbOjPiGg9iFk6vz38zfYf9LHyQjPCT4a3+rJ1tVlhHv6FL2hzj6/ohiujNhATrg4qAaWspidrXh494x+yosXZ32uNV2fkRY3s3bSaKoNCEBz7pd6K1xtdWzamt+VoGXH3LtDBJMtmIRqmrhpkvItjxar3b7qXNo5tZ7dpY5pa7HPhezU0sHjQ+KaugqbpG7adI7QuBMNCss9urM/iKKF5/VqAH4712ZUSx+FykaWjgl8bEUjGkOh9PDRy1VuL2ujaXOic7II5cHeCrKlxJ6uRkm2/qUtfg0bWLJDst6EIPTlXhlyV8Hc7mXWeDPeyRZPSDs6yqnFWIsbXbi/wCRUmczen9FhqhNYYO5AVpp5FK2/OkkHePjb3M84GzrWiwtzVhsmZjccY5Km65KhHVZFMEBbOjPiGg9iFk6vz38zfYf9LHyQjPCT4a3+rJ1tVlhHv6FL2hzj6/ohiujNhAdzQ2vFDe4tc4jnHcnE7hnd9cfFQMRh+JCqpmm0tcIqEhqUvkuwtELNG2MoCt+ECOVt6ZI/Pc3QNDDybCcj/nOtBhStWJU9bmRx5rkqEVcrEfo6qejqY6ineWyxnLT+3QrCSJsjFY7JSohmfC9HsXahZdl0mornE0OkbBUAd9E842+jnCzdRRSQrldDZ0eJw1Dc7O3HZ7o3GdZuOfKh7Sw0k3kb0q0jpaahmpaaVk1TK0sw05DAd5KsKOjkkejnJZEKjE8SiijWNi3cv4K5WkMaS/g6pXOrqmrIIYxmoDzknsH1VPi0iaLWGiwCFVkdJ6JsJ+qM1IKAiXCJTNfbaepA76KXVJ9BHaArTCnqkqt3oUWPRI6Fr9ylfLQGRCAtnRnxDQexCydX57+ZvsP+lj5IRnhJ8Nb/AFZOtqssI9/Qpe0OcfX9EMV0ZsIADjGMgg5yOReKiLsU9RVTItLRa8Nu1ua57h+JiGrK3nPP71lqynWCRU9PQ3OG1iVMV18SZncUUsTl32zw3ijME3euG2OQb2ld6eodA/SaRKyjZVR6DuhW92sdfa5CKiEmPOyVgy09i0cFZFMmxdu4xtVh89OveTZvObjKlEEzlxbjWOrzZXlmn1dcjG7mQ82nVs1gr7rI3uUZjg5ZnjDR0c6iVFbFCmd13E+kw6eoXYlk3qWZabdDa6OOmp2nVbtJO9x5SVm5pXSvV7jaU1OynjSNhurmdwgIzwgPDbFqk7XTNA+pVhhiXqOilPjiolL1QrdaQxgQFs6M+IaD2IWTq/PfzN9h/wBLHyQjPCT4a3+rJ1tVlhHv6FL2hzj6/ohiujNhAEBu2i5T2qtZU053bHMO57eYqPUQNmZouJVJVPppUe0tK0XSmulIJ6Z2eRzDvYeYrMTQuhdouNxS1UdTHpsU3965Ek8loOc8qZHipfM59RYbVUnWmoIHO/UG4PxC7sqZmbGuUiyUNNJtcxDX4qWTOfwQ+d3aunz9RxHHVVHwGzTWK1Ux1oaGAO/UWZP1XN9VM/xOU7R0NNH4WIdANAGBuXAlWtsQyh6EBg7kBAOEK4Nnq4aFjhiDv3+sdw+HWr3ColRqyL6mVx6pRz2xJ6ZkRVuZ4IC2dGfENB7ELJ1fnv5m+w/6WPkhGuErwtv9WTrarLCPf0KXtDnH1IWrozYQBAEBtW64VNtqBPRymN/LzOHMRyrjNAyZui9CRT1MlO/TjUntm0woqzVjrSKWc7O+/I738nvVDUYdJHtZtQ1VJjMM3dk7q/gkjXte0Oa4Fp3EHYVXrs2KXCKipdD3lD0ZQGMhAZQBAEBxNI79DZ6YjLX1Tge5xc/pPoUqlpXVDvsV9fXspWf9lyQq+eWSeZ8szy+R51nOPKVqGNRjdFph5HukcrnLtU8L6PgIC2dGfEFB7ELJ1fnv5m/w/wClj5IcnhBpO7WqKoA2wSbSOZ2zrwpWFyaMujvK/HYdKnR+5SvFojIKEAQBAEA3ILm1R3Gtof8Aw6qWEczXbPhuXGSnik8bbkiKqmh8tyodiDTO7xDD3Qy+tHg/RQ3YXAuV0LFmN1Tc7L0Ptx5uRHgKYHnwe1fGqYt6nTX1RuQ80+m1zZPrTMgkj/x6ur9V6/C4Vb3VVFPGY7UI67kRU3HeptObdI0fiIp4XerrD6KC7C5k8NlLSPHadyd5FQ+0mmtnaMtfM88wiI618JhlQvodFxukTJVXocS56cTzNMdvgEOf7jzl3uG5TIcKai3kW5W1OPPcloW2+5E5ppZ5XSzyOkkccuc45JVsxjWJZqbCgkkdI5XOW6nhfZ8BAZa0uIDRkk4A514qoiXU+mppKiIXHbKb8Jb6anz4KJrPgFj5Xaciu3qfodPH8OJrNyIeq6mjrKSWmmGWStLSvGPVjkc3ND6mibLGrHZKVHcqCa21slLUDD2HfyOHIQtZBM2ZiPQwFTTvp5Vjd6GquxHCAIAgCAIAgCAIAgCAIAgCAICSaFWh1dcG1crf5endrZ5HPG4e7eqzEalI2aDc1/ousGolml+I5O6n9lkjcs8bEydqA5F/sdNeYA2U6kzPBygbW9o9Ck01S+ndduRBrqGOrZZ2xUyUrq62Ovtbz+JhJi5JWbWns960MFZFMmxbKZCqw+emXvJs3nNUoghAEAQBAEAQBAEAQBAEAAyQACSTgAcq8VUTM9RqrsQkdi0TrK97ZKxrqan37Rh7h6BydJVbVYiyPus2qXNDg8sy6UndaWJR0sNHTsp6dgZGwYACoHvc9yucprYomxMRjEsiH3XydAgCA8kDG0IeWOfU2O11R1p6GFzucNx1LuypmZ4XKRZKGmkW7mIfDixZfN8fzO7V9/PVHEc9WUfAg4r2XzfH8zu1PnqjiGrKPgQcV7L5vj+Z3anz1RxDVlHwIOK9l83x/M7tT56o4hqyj4EHFey+b4/md2p89UcQ1ZR8CDivZfN8fzO7U+eqOIaso+BBxXsvm+P5ndqfPVHENWUfAg4r2XzfH8zu1PnqjiGrKPgQcV7L5vj+Z3anz1RxDVlHwIOK9l83x/M7tT56o4hqyj4EHFiy+b4/md2p89UcQ1ZR/wDGhu0luo6MYpKaKLHK1u34ri+aSTxLckR00MXgaiG2FzO5lAE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828800" y="4582180"/>
            <a:ext cx="5638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Glenn@MedicalDeviceAcademy.com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28800" y="5572780"/>
            <a:ext cx="26629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+1.561.308.3093</a:t>
            </a:r>
            <a:endParaRPr lang="en-US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r="70513"/>
          <a:stretch>
            <a:fillRect/>
          </a:stretch>
        </p:blipFill>
        <p:spPr bwMode="auto">
          <a:xfrm>
            <a:off x="762000" y="4343400"/>
            <a:ext cx="1066800" cy="2097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533400" y="609600"/>
            <a:ext cx="8153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Book Antiqua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Need Help Getting Started?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Your Goal?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 13485 Certification</a:t>
            </a:r>
          </a:p>
          <a:p>
            <a:r>
              <a:rPr lang="en-US" dirty="0" smtClean="0"/>
              <a:t>Canadian Medical Device Licensing</a:t>
            </a:r>
          </a:p>
          <a:p>
            <a:r>
              <a:rPr lang="en-US" dirty="0" smtClean="0"/>
              <a:t>CE Marking for Europe</a:t>
            </a:r>
          </a:p>
          <a:p>
            <a:r>
              <a:rPr lang="en-US" dirty="0" smtClean="0"/>
              <a:t>FDA 510(k) Clearance</a:t>
            </a:r>
          </a:p>
          <a:p>
            <a:endParaRPr lang="en-US" dirty="0"/>
          </a:p>
          <a:p>
            <a:r>
              <a:rPr lang="en-US" b="1" u="sng" dirty="0" smtClean="0"/>
              <a:t>Sales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801337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</a:t>
            </a:r>
            <a:r>
              <a:rPr lang="en-US" dirty="0" smtClean="0"/>
              <a:t>-Step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Regulatory Pathway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Strategic Decision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Gap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Quality Planning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Design Planning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Pre-Certification Activities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Certification Audits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535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1: Regulatory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Device Classification Rationale</a:t>
            </a:r>
          </a:p>
          <a:p>
            <a:r>
              <a:rPr lang="en-US" dirty="0"/>
              <a:t>Identification of Applicable Harmonized Standards</a:t>
            </a:r>
          </a:p>
          <a:p>
            <a:r>
              <a:rPr lang="en-US" dirty="0" smtClean="0"/>
              <a:t>Regulatory Pathway for Each Market</a:t>
            </a:r>
          </a:p>
          <a:p>
            <a:r>
              <a:rPr lang="en-US" dirty="0" smtClean="0"/>
              <a:t>Recommendation for Sequence of Submissions</a:t>
            </a:r>
          </a:p>
        </p:txBody>
      </p:sp>
    </p:spTree>
    <p:extLst>
      <p:ext uri="{BB962C8B-B14F-4D97-AF65-F5344CB8AC3E}">
        <p14:creationId xmlns:p14="http://schemas.microsoft.com/office/powerpoint/2010/main" val="2679136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 Strategic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Which market first?</a:t>
            </a:r>
          </a:p>
          <a:p>
            <a:endParaRPr lang="en-US" dirty="0"/>
          </a:p>
          <a:p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40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 Gap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Requirements Table</a:t>
            </a:r>
          </a:p>
          <a:p>
            <a:pPr lvl="1"/>
            <a:r>
              <a:rPr lang="en-US" dirty="0" smtClean="0"/>
              <a:t>21 CFR 820</a:t>
            </a:r>
          </a:p>
          <a:p>
            <a:pPr lvl="1"/>
            <a:r>
              <a:rPr lang="en-US" dirty="0" smtClean="0"/>
              <a:t>ISO 13485</a:t>
            </a:r>
          </a:p>
          <a:p>
            <a:pPr lvl="1"/>
            <a:r>
              <a:rPr lang="en-US" dirty="0" smtClean="0"/>
              <a:t>Canadian Medical Device License Table of Contents</a:t>
            </a:r>
          </a:p>
          <a:p>
            <a:pPr lvl="1"/>
            <a:r>
              <a:rPr lang="en-US" dirty="0" smtClean="0"/>
              <a:t>Technical File Index</a:t>
            </a:r>
          </a:p>
          <a:p>
            <a:pPr lvl="1"/>
            <a:r>
              <a:rPr lang="en-US" dirty="0" smtClean="0"/>
              <a:t>510(k) Table of Contents</a:t>
            </a:r>
          </a:p>
          <a:p>
            <a:r>
              <a:rPr lang="en-US" dirty="0"/>
              <a:t>Color Coding of </a:t>
            </a:r>
            <a:r>
              <a:rPr lang="en-US" dirty="0" smtClean="0"/>
              <a:t>Gaps</a:t>
            </a:r>
            <a:endParaRPr lang="en-US" dirty="0"/>
          </a:p>
          <a:p>
            <a:pPr lvl="1"/>
            <a:r>
              <a:rPr lang="en-US" dirty="0"/>
              <a:t>Red</a:t>
            </a:r>
          </a:p>
          <a:p>
            <a:pPr lvl="1"/>
            <a:r>
              <a:rPr lang="en-US" dirty="0"/>
              <a:t>Yellow</a:t>
            </a:r>
          </a:p>
          <a:p>
            <a:pPr lvl="1"/>
            <a:r>
              <a:rPr lang="en-US" dirty="0" smtClean="0"/>
              <a:t>Green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551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4: Quality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Applications</a:t>
            </a:r>
          </a:p>
          <a:p>
            <a:r>
              <a:rPr lang="en-US" dirty="0" smtClean="0"/>
              <a:t>Task List</a:t>
            </a:r>
          </a:p>
          <a:p>
            <a:r>
              <a:rPr lang="en-US" dirty="0" smtClean="0"/>
              <a:t>Assignment of Responsibilities</a:t>
            </a:r>
          </a:p>
          <a:p>
            <a:r>
              <a:rPr lang="en-US" dirty="0" smtClean="0"/>
              <a:t>Target Completion Dates</a:t>
            </a:r>
          </a:p>
          <a:p>
            <a:r>
              <a:rPr lang="en-US" dirty="0" smtClean="0"/>
              <a:t>Color Coding of Progress</a:t>
            </a:r>
          </a:p>
          <a:p>
            <a:pPr lvl="1"/>
            <a:r>
              <a:rPr lang="en-US" dirty="0" smtClean="0"/>
              <a:t>Red</a:t>
            </a:r>
          </a:p>
          <a:p>
            <a:pPr lvl="1"/>
            <a:r>
              <a:rPr lang="en-US" dirty="0" smtClean="0"/>
              <a:t>Yellow</a:t>
            </a:r>
          </a:p>
          <a:p>
            <a:pPr lvl="1"/>
            <a:r>
              <a:rPr lang="en-US" dirty="0" smtClean="0"/>
              <a:t>Green</a:t>
            </a:r>
          </a:p>
          <a:p>
            <a:r>
              <a:rPr lang="en-US" dirty="0" smtClean="0"/>
              <a:t>Use the Management Review Process</a:t>
            </a:r>
          </a:p>
        </p:txBody>
      </p:sp>
    </p:spTree>
    <p:extLst>
      <p:ext uri="{BB962C8B-B14F-4D97-AF65-F5344CB8AC3E}">
        <p14:creationId xmlns:p14="http://schemas.microsoft.com/office/powerpoint/2010/main" val="2849595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5: Design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Recommended Design Reviews</a:t>
            </a:r>
          </a:p>
          <a:p>
            <a:pPr lvl="1"/>
            <a:r>
              <a:rPr lang="en-US" dirty="0" smtClean="0"/>
              <a:t>Design Plan</a:t>
            </a:r>
          </a:p>
          <a:p>
            <a:pPr lvl="1"/>
            <a:r>
              <a:rPr lang="en-US" dirty="0" smtClean="0"/>
              <a:t>Design Inputs</a:t>
            </a:r>
          </a:p>
          <a:p>
            <a:pPr lvl="1"/>
            <a:r>
              <a:rPr lang="en-US" dirty="0" smtClean="0"/>
              <a:t>Design Outputs</a:t>
            </a:r>
          </a:p>
          <a:p>
            <a:pPr lvl="1"/>
            <a:r>
              <a:rPr lang="en-US" dirty="0" smtClean="0"/>
              <a:t>Design Verification Protocols</a:t>
            </a:r>
          </a:p>
          <a:p>
            <a:pPr lvl="1"/>
            <a:r>
              <a:rPr lang="en-US" dirty="0" smtClean="0"/>
              <a:t>Design Validation Protocols</a:t>
            </a:r>
          </a:p>
          <a:p>
            <a:pPr lvl="1"/>
            <a:r>
              <a:rPr lang="en-US" dirty="0" smtClean="0"/>
              <a:t>Final Design Review</a:t>
            </a:r>
          </a:p>
          <a:p>
            <a:r>
              <a:rPr lang="en-US" dirty="0" smtClean="0"/>
              <a:t>Integration of Risk Management</a:t>
            </a:r>
          </a:p>
        </p:txBody>
      </p:sp>
    </p:spTree>
    <p:extLst>
      <p:ext uri="{BB962C8B-B14F-4D97-AF65-F5344CB8AC3E}">
        <p14:creationId xmlns:p14="http://schemas.microsoft.com/office/powerpoint/2010/main" val="2384449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6: Pre-Certification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Audits</a:t>
            </a:r>
          </a:p>
          <a:p>
            <a:r>
              <a:rPr lang="en-US" dirty="0" smtClean="0"/>
              <a:t>Supplier Audits</a:t>
            </a:r>
          </a:p>
          <a:p>
            <a:r>
              <a:rPr lang="en-US" dirty="0" smtClean="0"/>
              <a:t>CAPAs &amp; SCARs</a:t>
            </a:r>
          </a:p>
          <a:p>
            <a:r>
              <a:rPr lang="en-US" dirty="0" smtClean="0"/>
              <a:t>Management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303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14428</TotalTime>
  <Words>238</Words>
  <Application>Microsoft Macintosh PowerPoint</Application>
  <PresentationFormat>On-screen Show (4:3)</PresentationFormat>
  <Paragraphs>76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What’s Your Goal?</vt:lpstr>
      <vt:lpstr>7-Step Process</vt:lpstr>
      <vt:lpstr>Step 1: Regulatory Pathway</vt:lpstr>
      <vt:lpstr>Step 2: Strategic Decision</vt:lpstr>
      <vt:lpstr>Step 2: Gap Analysis</vt:lpstr>
      <vt:lpstr>Step 4: Quality Planning</vt:lpstr>
      <vt:lpstr>Step 5: Design Planning</vt:lpstr>
      <vt:lpstr>Step 6: Pre-Certification Activities</vt:lpstr>
      <vt:lpstr>Step 7: Certification Audits</vt:lpstr>
      <vt:lpstr>Schedule a Call</vt:lpstr>
    </vt:vector>
  </TitlesOfParts>
  <Company>Johnson &amp; Johnson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rpackar;Brigid</dc:creator>
  <cp:lastModifiedBy>Terri Melvin</cp:lastModifiedBy>
  <cp:revision>543</cp:revision>
  <cp:lastPrinted>2013-08-17T04:29:42Z</cp:lastPrinted>
  <dcterms:created xsi:type="dcterms:W3CDTF">2012-11-20T01:55:20Z</dcterms:created>
  <dcterms:modified xsi:type="dcterms:W3CDTF">2014-04-30T12:47:12Z</dcterms:modified>
</cp:coreProperties>
</file>