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4" r:id="rId1"/>
  </p:sldMasterIdLst>
  <p:notesMasterIdLst>
    <p:notesMasterId r:id="rId13"/>
  </p:notesMasterIdLst>
  <p:sldIdLst>
    <p:sldId id="494" r:id="rId2"/>
    <p:sldId id="509" r:id="rId3"/>
    <p:sldId id="510" r:id="rId4"/>
    <p:sldId id="512" r:id="rId5"/>
    <p:sldId id="513" r:id="rId6"/>
    <p:sldId id="515" r:id="rId7"/>
    <p:sldId id="517" r:id="rId8"/>
    <p:sldId id="514" r:id="rId9"/>
    <p:sldId id="511" r:id="rId10"/>
    <p:sldId id="516" r:id="rId11"/>
    <p:sldId id="518" r:id="rId12"/>
  </p:sldIdLst>
  <p:sldSz cx="12192000" cy="6858000"/>
  <p:notesSz cx="7102475" cy="9388475"/>
  <p:embeddedFontLst>
    <p:embeddedFont>
      <p:font typeface="Garamond" panose="02020404030301010803" pitchFamily="18" charset="0"/>
      <p:regular r:id="rId14"/>
      <p:bold r:id="rId15"/>
      <p:italic r:id="rId16"/>
    </p:embeddedFont>
    <p:embeddedFont>
      <p:font typeface="Montserrat Black" panose="00000A00000000000000" pitchFamily="2" charset="0"/>
      <p:bold r:id="rId17"/>
      <p:boldItalic r:id="rId18"/>
    </p:embeddedFont>
    <p:embeddedFont>
      <p:font typeface="Montserrat ExtraBold" panose="00000900000000000000" pitchFamily="2" charset="0"/>
      <p:bold r:id="rId19"/>
      <p:boldItalic r:id="rId20"/>
    </p:embeddedFont>
    <p:embeddedFont>
      <p:font typeface="Montserrat Light" panose="00000400000000000000" pitchFamily="2" charset="0"/>
      <p:regular r:id="rId21"/>
      <p: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FF"/>
    <a:srgbClr val="DADAD9"/>
    <a:srgbClr val="003687"/>
    <a:srgbClr val="CC0000"/>
    <a:srgbClr val="A6A6A6"/>
    <a:srgbClr val="0000FF"/>
    <a:srgbClr val="797A7D"/>
    <a:srgbClr val="171C23"/>
    <a:srgbClr val="47484A"/>
    <a:srgbClr val="2424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97" autoAdjust="0"/>
    <p:restoredTop sz="78348" autoAdjust="0"/>
  </p:normalViewPr>
  <p:slideViewPr>
    <p:cSldViewPr snapToGrid="0">
      <p:cViewPr varScale="1">
        <p:scale>
          <a:sx n="41" d="100"/>
          <a:sy n="41" d="100"/>
        </p:scale>
        <p:origin x="1844" y="26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914400" cy="9144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F3D3AB-668A-4D33-A51A-6E8218C18A55}"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1F635D2C-C538-4809-9A5C-FB815B634A54}">
      <dgm:prSet/>
      <dgm:spPr/>
      <dgm:t>
        <a:bodyPr/>
        <a:lstStyle/>
        <a:p>
          <a:r>
            <a:rPr lang="en-US" baseline="0">
              <a:solidFill>
                <a:schemeClr val="bg1"/>
              </a:solidFill>
            </a:rPr>
            <a:t>Q2 2025 – Provisional patent</a:t>
          </a:r>
        </a:p>
      </dgm:t>
    </dgm:pt>
    <dgm:pt modelId="{53F561D1-F29F-438B-AD2D-68B294F4E711}" type="parTrans" cxnId="{729E3E2A-14A1-4B74-9073-A566C2B0F1D9}">
      <dgm:prSet/>
      <dgm:spPr/>
      <dgm:t>
        <a:bodyPr/>
        <a:lstStyle/>
        <a:p>
          <a:endParaRPr lang="en-US">
            <a:solidFill>
              <a:schemeClr val="bg1"/>
            </a:solidFill>
          </a:endParaRPr>
        </a:p>
      </dgm:t>
    </dgm:pt>
    <dgm:pt modelId="{E3CAF016-95B2-4A6F-B432-6F50BD2F38F9}" type="sibTrans" cxnId="{729E3E2A-14A1-4B74-9073-A566C2B0F1D9}">
      <dgm:prSet/>
      <dgm:spPr/>
      <dgm:t>
        <a:bodyPr/>
        <a:lstStyle/>
        <a:p>
          <a:endParaRPr lang="en-US">
            <a:solidFill>
              <a:schemeClr val="bg1"/>
            </a:solidFill>
          </a:endParaRPr>
        </a:p>
      </dgm:t>
    </dgm:pt>
    <dgm:pt modelId="{21B462F0-FBD4-4EEB-AC35-E3669097B688}">
      <dgm:prSet/>
      <dgm:spPr/>
      <dgm:t>
        <a:bodyPr/>
        <a:lstStyle/>
        <a:p>
          <a:r>
            <a:rPr lang="en-US" baseline="0" dirty="0">
              <a:solidFill>
                <a:schemeClr val="bg1"/>
              </a:solidFill>
            </a:rPr>
            <a:t>Q3 2025 – Prototype v1.0</a:t>
          </a:r>
          <a:endParaRPr lang="en-US" dirty="0">
            <a:solidFill>
              <a:schemeClr val="bg1"/>
            </a:solidFill>
          </a:endParaRPr>
        </a:p>
      </dgm:t>
    </dgm:pt>
    <dgm:pt modelId="{A0985F2A-B37C-4F24-9423-C4CB6AFC5E21}" type="parTrans" cxnId="{D7FB4A75-31E8-4009-9904-221AA4DC3C8E}">
      <dgm:prSet/>
      <dgm:spPr/>
      <dgm:t>
        <a:bodyPr/>
        <a:lstStyle/>
        <a:p>
          <a:endParaRPr lang="en-US">
            <a:solidFill>
              <a:schemeClr val="bg1"/>
            </a:solidFill>
          </a:endParaRPr>
        </a:p>
      </dgm:t>
    </dgm:pt>
    <dgm:pt modelId="{0457B939-6447-4632-B988-E4BF7D6E1AC3}" type="sibTrans" cxnId="{D7FB4A75-31E8-4009-9904-221AA4DC3C8E}">
      <dgm:prSet/>
      <dgm:spPr/>
      <dgm:t>
        <a:bodyPr/>
        <a:lstStyle/>
        <a:p>
          <a:endParaRPr lang="en-US">
            <a:solidFill>
              <a:schemeClr val="bg1"/>
            </a:solidFill>
          </a:endParaRPr>
        </a:p>
      </dgm:t>
    </dgm:pt>
    <dgm:pt modelId="{3BBE448A-F1E1-4383-86E4-3F2E0DB9CBD5}">
      <dgm:prSet/>
      <dgm:spPr/>
      <dgm:t>
        <a:bodyPr/>
        <a:lstStyle/>
        <a:p>
          <a:r>
            <a:rPr lang="en-US" baseline="0" dirty="0">
              <a:solidFill>
                <a:srgbClr val="FFFF00"/>
              </a:solidFill>
            </a:rPr>
            <a:t>Q4 2025 – FDA Pre-submission</a:t>
          </a:r>
        </a:p>
        <a:p>
          <a:r>
            <a:rPr lang="en-US" dirty="0">
              <a:solidFill>
                <a:srgbClr val="FFFF00"/>
              </a:solidFill>
            </a:rPr>
            <a:t>Q253987</a:t>
          </a:r>
        </a:p>
      </dgm:t>
    </dgm:pt>
    <dgm:pt modelId="{05E7BD58-EB1E-49F7-866C-57BE8987F4A6}" type="parTrans" cxnId="{E64C51A8-A0FF-4DE1-8A44-F3677EED2579}">
      <dgm:prSet/>
      <dgm:spPr/>
      <dgm:t>
        <a:bodyPr/>
        <a:lstStyle/>
        <a:p>
          <a:endParaRPr lang="en-US">
            <a:solidFill>
              <a:schemeClr val="bg1"/>
            </a:solidFill>
          </a:endParaRPr>
        </a:p>
      </dgm:t>
    </dgm:pt>
    <dgm:pt modelId="{BE4A7962-D225-49AB-986B-26DE1C210BB7}" type="sibTrans" cxnId="{E64C51A8-A0FF-4DE1-8A44-F3677EED2579}">
      <dgm:prSet/>
      <dgm:spPr/>
      <dgm:t>
        <a:bodyPr/>
        <a:lstStyle/>
        <a:p>
          <a:endParaRPr lang="en-US">
            <a:solidFill>
              <a:schemeClr val="bg1"/>
            </a:solidFill>
          </a:endParaRPr>
        </a:p>
      </dgm:t>
    </dgm:pt>
    <dgm:pt modelId="{0D2EB493-85C7-4470-82A2-DBA1DAEFB06B}">
      <dgm:prSet/>
      <dgm:spPr/>
      <dgm:t>
        <a:bodyPr/>
        <a:lstStyle/>
        <a:p>
          <a:r>
            <a:rPr lang="en-US" baseline="0">
              <a:solidFill>
                <a:schemeClr val="bg1"/>
              </a:solidFill>
            </a:rPr>
            <a:t>Q1 2026 – V&amp;V Testing</a:t>
          </a:r>
          <a:endParaRPr lang="en-US">
            <a:solidFill>
              <a:schemeClr val="bg1"/>
            </a:solidFill>
          </a:endParaRPr>
        </a:p>
      </dgm:t>
    </dgm:pt>
    <dgm:pt modelId="{B2EBF568-AAE9-4D01-8DBB-F3F1233893F2}" type="parTrans" cxnId="{692D3447-115C-4C68-B375-F0256BFF0E29}">
      <dgm:prSet/>
      <dgm:spPr/>
      <dgm:t>
        <a:bodyPr/>
        <a:lstStyle/>
        <a:p>
          <a:endParaRPr lang="en-US">
            <a:solidFill>
              <a:schemeClr val="bg1"/>
            </a:solidFill>
          </a:endParaRPr>
        </a:p>
      </dgm:t>
    </dgm:pt>
    <dgm:pt modelId="{4783E37E-28B0-461E-83FA-C397CEDD4380}" type="sibTrans" cxnId="{692D3447-115C-4C68-B375-F0256BFF0E29}">
      <dgm:prSet/>
      <dgm:spPr/>
      <dgm:t>
        <a:bodyPr/>
        <a:lstStyle/>
        <a:p>
          <a:endParaRPr lang="en-US">
            <a:solidFill>
              <a:schemeClr val="bg1"/>
            </a:solidFill>
          </a:endParaRPr>
        </a:p>
      </dgm:t>
    </dgm:pt>
    <dgm:pt modelId="{56F7C95C-C650-4DA4-B70F-7796ECABB714}">
      <dgm:prSet/>
      <dgm:spPr/>
      <dgm:t>
        <a:bodyPr/>
        <a:lstStyle/>
        <a:p>
          <a:r>
            <a:rPr lang="en-US" baseline="0" dirty="0">
              <a:solidFill>
                <a:schemeClr val="bg1"/>
              </a:solidFill>
            </a:rPr>
            <a:t>Q2 2026 – FDA 510(k) submission</a:t>
          </a:r>
          <a:endParaRPr lang="en-US" dirty="0">
            <a:solidFill>
              <a:schemeClr val="bg1"/>
            </a:solidFill>
          </a:endParaRPr>
        </a:p>
      </dgm:t>
    </dgm:pt>
    <dgm:pt modelId="{D8BDC754-93E9-4FD3-96A7-722D52A45C80}" type="parTrans" cxnId="{A32A903D-B3BB-487C-9A5D-6DD93EC54ED7}">
      <dgm:prSet/>
      <dgm:spPr/>
      <dgm:t>
        <a:bodyPr/>
        <a:lstStyle/>
        <a:p>
          <a:endParaRPr lang="en-US">
            <a:solidFill>
              <a:schemeClr val="bg1"/>
            </a:solidFill>
          </a:endParaRPr>
        </a:p>
      </dgm:t>
    </dgm:pt>
    <dgm:pt modelId="{B3686D27-2BFD-4AAC-AA4A-58A4CFAF4A74}" type="sibTrans" cxnId="{A32A903D-B3BB-487C-9A5D-6DD93EC54ED7}">
      <dgm:prSet/>
      <dgm:spPr/>
      <dgm:t>
        <a:bodyPr/>
        <a:lstStyle/>
        <a:p>
          <a:endParaRPr lang="en-US">
            <a:solidFill>
              <a:schemeClr val="bg1"/>
            </a:solidFill>
          </a:endParaRPr>
        </a:p>
      </dgm:t>
    </dgm:pt>
    <dgm:pt modelId="{ACFB064F-E910-4E70-9FE6-7999B85CE63B}">
      <dgm:prSet/>
      <dgm:spPr/>
      <dgm:t>
        <a:bodyPr/>
        <a:lstStyle/>
        <a:p>
          <a:r>
            <a:rPr lang="en-US" baseline="0">
              <a:solidFill>
                <a:schemeClr val="bg1"/>
              </a:solidFill>
            </a:rPr>
            <a:t>Q3 2026 – Product launch in USA</a:t>
          </a:r>
          <a:endParaRPr lang="en-US">
            <a:solidFill>
              <a:schemeClr val="bg1"/>
            </a:solidFill>
          </a:endParaRPr>
        </a:p>
      </dgm:t>
    </dgm:pt>
    <dgm:pt modelId="{3429CC10-3CA9-46D3-8E54-A28C49757B2E}" type="parTrans" cxnId="{B817E8A3-EF7D-4E59-96CC-E326A67CE2A0}">
      <dgm:prSet/>
      <dgm:spPr/>
      <dgm:t>
        <a:bodyPr/>
        <a:lstStyle/>
        <a:p>
          <a:endParaRPr lang="en-US">
            <a:solidFill>
              <a:schemeClr val="bg1"/>
            </a:solidFill>
          </a:endParaRPr>
        </a:p>
      </dgm:t>
    </dgm:pt>
    <dgm:pt modelId="{38A3BC52-1A8B-4A00-9C26-B2B86CB9731B}" type="sibTrans" cxnId="{B817E8A3-EF7D-4E59-96CC-E326A67CE2A0}">
      <dgm:prSet/>
      <dgm:spPr/>
      <dgm:t>
        <a:bodyPr/>
        <a:lstStyle/>
        <a:p>
          <a:endParaRPr lang="en-US">
            <a:solidFill>
              <a:schemeClr val="bg1"/>
            </a:solidFill>
          </a:endParaRPr>
        </a:p>
      </dgm:t>
    </dgm:pt>
    <dgm:pt modelId="{EB08D390-13F8-42ED-B990-EC9F34EF7175}" type="pres">
      <dgm:prSet presAssocID="{25F3D3AB-668A-4D33-A51A-6E8218C18A55}" presName="Name0" presStyleCnt="0">
        <dgm:presLayoutVars>
          <dgm:dir/>
          <dgm:resizeHandles val="exact"/>
        </dgm:presLayoutVars>
      </dgm:prSet>
      <dgm:spPr/>
    </dgm:pt>
    <dgm:pt modelId="{EC825170-47A2-43F9-A7D0-D8636277816F}" type="pres">
      <dgm:prSet presAssocID="{25F3D3AB-668A-4D33-A51A-6E8218C18A55}" presName="arrow" presStyleLbl="bgShp" presStyleIdx="0" presStyleCnt="1"/>
      <dgm:spPr/>
    </dgm:pt>
    <dgm:pt modelId="{8C7C87E5-8795-4883-9A3F-91C507C3540D}" type="pres">
      <dgm:prSet presAssocID="{25F3D3AB-668A-4D33-A51A-6E8218C18A55}" presName="points" presStyleCnt="0"/>
      <dgm:spPr/>
    </dgm:pt>
    <dgm:pt modelId="{2DC2CB97-091C-40C8-9D63-583A2158EBEF}" type="pres">
      <dgm:prSet presAssocID="{1F635D2C-C538-4809-9A5C-FB815B634A54}" presName="compositeA" presStyleCnt="0"/>
      <dgm:spPr/>
    </dgm:pt>
    <dgm:pt modelId="{EE6B2C96-6928-41FA-8BFC-8E6422157068}" type="pres">
      <dgm:prSet presAssocID="{1F635D2C-C538-4809-9A5C-FB815B634A54}" presName="textA" presStyleLbl="revTx" presStyleIdx="0" presStyleCnt="6">
        <dgm:presLayoutVars>
          <dgm:bulletEnabled val="1"/>
        </dgm:presLayoutVars>
      </dgm:prSet>
      <dgm:spPr/>
    </dgm:pt>
    <dgm:pt modelId="{8E79B4B1-8B67-4370-BE29-02252AAC89B7}" type="pres">
      <dgm:prSet presAssocID="{1F635D2C-C538-4809-9A5C-FB815B634A54}" presName="circleA" presStyleLbl="node1" presStyleIdx="0" presStyleCnt="6"/>
      <dgm:spPr/>
    </dgm:pt>
    <dgm:pt modelId="{65D4E383-EB52-4426-89BD-E5286589A0D6}" type="pres">
      <dgm:prSet presAssocID="{1F635D2C-C538-4809-9A5C-FB815B634A54}" presName="spaceA" presStyleCnt="0"/>
      <dgm:spPr/>
    </dgm:pt>
    <dgm:pt modelId="{9E318BE0-0E4E-458B-B63D-C4A4EC0163C5}" type="pres">
      <dgm:prSet presAssocID="{E3CAF016-95B2-4A6F-B432-6F50BD2F38F9}" presName="space" presStyleCnt="0"/>
      <dgm:spPr/>
    </dgm:pt>
    <dgm:pt modelId="{EBA7ED07-7F62-474D-9ED1-AD600B5725B3}" type="pres">
      <dgm:prSet presAssocID="{21B462F0-FBD4-4EEB-AC35-E3669097B688}" presName="compositeB" presStyleCnt="0"/>
      <dgm:spPr/>
    </dgm:pt>
    <dgm:pt modelId="{5B2FA33E-D59E-4566-BB44-4C358472EE18}" type="pres">
      <dgm:prSet presAssocID="{21B462F0-FBD4-4EEB-AC35-E3669097B688}" presName="textB" presStyleLbl="revTx" presStyleIdx="1" presStyleCnt="6">
        <dgm:presLayoutVars>
          <dgm:bulletEnabled val="1"/>
        </dgm:presLayoutVars>
      </dgm:prSet>
      <dgm:spPr/>
    </dgm:pt>
    <dgm:pt modelId="{9E7985AB-A0D1-45F5-BFAE-0B325EB7C783}" type="pres">
      <dgm:prSet presAssocID="{21B462F0-FBD4-4EEB-AC35-E3669097B688}" presName="circleB" presStyleLbl="node1" presStyleIdx="1" presStyleCnt="6"/>
      <dgm:spPr/>
    </dgm:pt>
    <dgm:pt modelId="{A8FFE819-26D6-4935-A0AB-D49C7FB59A96}" type="pres">
      <dgm:prSet presAssocID="{21B462F0-FBD4-4EEB-AC35-E3669097B688}" presName="spaceB" presStyleCnt="0"/>
      <dgm:spPr/>
    </dgm:pt>
    <dgm:pt modelId="{B932475F-5B12-4092-9DE9-920666317D98}" type="pres">
      <dgm:prSet presAssocID="{0457B939-6447-4632-B988-E4BF7D6E1AC3}" presName="space" presStyleCnt="0"/>
      <dgm:spPr/>
    </dgm:pt>
    <dgm:pt modelId="{EC86C7E0-7338-4F0B-81C4-64B7810EA929}" type="pres">
      <dgm:prSet presAssocID="{3BBE448A-F1E1-4383-86E4-3F2E0DB9CBD5}" presName="compositeA" presStyleCnt="0"/>
      <dgm:spPr/>
    </dgm:pt>
    <dgm:pt modelId="{384D02F9-B163-43AF-B337-A152E5A3AA41}" type="pres">
      <dgm:prSet presAssocID="{3BBE448A-F1E1-4383-86E4-3F2E0DB9CBD5}" presName="textA" presStyleLbl="revTx" presStyleIdx="2" presStyleCnt="6">
        <dgm:presLayoutVars>
          <dgm:bulletEnabled val="1"/>
        </dgm:presLayoutVars>
      </dgm:prSet>
      <dgm:spPr/>
    </dgm:pt>
    <dgm:pt modelId="{315D13C1-3955-4F82-8B2F-E500DC4E1D3A}" type="pres">
      <dgm:prSet presAssocID="{3BBE448A-F1E1-4383-86E4-3F2E0DB9CBD5}" presName="circleA" presStyleLbl="node1" presStyleIdx="2" presStyleCnt="6"/>
      <dgm:spPr/>
    </dgm:pt>
    <dgm:pt modelId="{1D9DA77F-3AD9-4B11-AD69-5BE60094C4C2}" type="pres">
      <dgm:prSet presAssocID="{3BBE448A-F1E1-4383-86E4-3F2E0DB9CBD5}" presName="spaceA" presStyleCnt="0"/>
      <dgm:spPr/>
    </dgm:pt>
    <dgm:pt modelId="{3AB32D9A-5945-46CB-A3AE-CB3ECE5D9FBF}" type="pres">
      <dgm:prSet presAssocID="{BE4A7962-D225-49AB-986B-26DE1C210BB7}" presName="space" presStyleCnt="0"/>
      <dgm:spPr/>
    </dgm:pt>
    <dgm:pt modelId="{EC24AA3F-6E09-4A54-9DD0-C5BAD684AD26}" type="pres">
      <dgm:prSet presAssocID="{0D2EB493-85C7-4470-82A2-DBA1DAEFB06B}" presName="compositeB" presStyleCnt="0"/>
      <dgm:spPr/>
    </dgm:pt>
    <dgm:pt modelId="{22E7C5FE-A3DC-4A9F-8173-A92E09FD03F5}" type="pres">
      <dgm:prSet presAssocID="{0D2EB493-85C7-4470-82A2-DBA1DAEFB06B}" presName="textB" presStyleLbl="revTx" presStyleIdx="3" presStyleCnt="6">
        <dgm:presLayoutVars>
          <dgm:bulletEnabled val="1"/>
        </dgm:presLayoutVars>
      </dgm:prSet>
      <dgm:spPr/>
    </dgm:pt>
    <dgm:pt modelId="{B716BF09-8CD9-4A1A-BB2D-26A1B2573098}" type="pres">
      <dgm:prSet presAssocID="{0D2EB493-85C7-4470-82A2-DBA1DAEFB06B}" presName="circleB" presStyleLbl="node1" presStyleIdx="3" presStyleCnt="6"/>
      <dgm:spPr/>
    </dgm:pt>
    <dgm:pt modelId="{9F54D6B3-26D6-498D-A513-09A7423C4A5B}" type="pres">
      <dgm:prSet presAssocID="{0D2EB493-85C7-4470-82A2-DBA1DAEFB06B}" presName="spaceB" presStyleCnt="0"/>
      <dgm:spPr/>
    </dgm:pt>
    <dgm:pt modelId="{BEC96DDA-4C6F-413E-8666-C5587B4D4C44}" type="pres">
      <dgm:prSet presAssocID="{4783E37E-28B0-461E-83FA-C397CEDD4380}" presName="space" presStyleCnt="0"/>
      <dgm:spPr/>
    </dgm:pt>
    <dgm:pt modelId="{D674CF16-AE79-4788-8532-1C318371D64E}" type="pres">
      <dgm:prSet presAssocID="{56F7C95C-C650-4DA4-B70F-7796ECABB714}" presName="compositeA" presStyleCnt="0"/>
      <dgm:spPr/>
    </dgm:pt>
    <dgm:pt modelId="{4457958D-0619-4CC8-AF41-348F11DA458B}" type="pres">
      <dgm:prSet presAssocID="{56F7C95C-C650-4DA4-B70F-7796ECABB714}" presName="textA" presStyleLbl="revTx" presStyleIdx="4" presStyleCnt="6">
        <dgm:presLayoutVars>
          <dgm:bulletEnabled val="1"/>
        </dgm:presLayoutVars>
      </dgm:prSet>
      <dgm:spPr/>
    </dgm:pt>
    <dgm:pt modelId="{7C06A372-4C91-4E08-9596-5486DA30555B}" type="pres">
      <dgm:prSet presAssocID="{56F7C95C-C650-4DA4-B70F-7796ECABB714}" presName="circleA" presStyleLbl="node1" presStyleIdx="4" presStyleCnt="6"/>
      <dgm:spPr/>
    </dgm:pt>
    <dgm:pt modelId="{66C3119F-D7A8-434F-A41B-EA3950E1A4F1}" type="pres">
      <dgm:prSet presAssocID="{56F7C95C-C650-4DA4-B70F-7796ECABB714}" presName="spaceA" presStyleCnt="0"/>
      <dgm:spPr/>
    </dgm:pt>
    <dgm:pt modelId="{478BC019-3594-445C-8C35-E809A26E9294}" type="pres">
      <dgm:prSet presAssocID="{B3686D27-2BFD-4AAC-AA4A-58A4CFAF4A74}" presName="space" presStyleCnt="0"/>
      <dgm:spPr/>
    </dgm:pt>
    <dgm:pt modelId="{CD49A272-FE94-47CD-A71C-FED7AE632D51}" type="pres">
      <dgm:prSet presAssocID="{ACFB064F-E910-4E70-9FE6-7999B85CE63B}" presName="compositeB" presStyleCnt="0"/>
      <dgm:spPr/>
    </dgm:pt>
    <dgm:pt modelId="{9ABAF37F-FBB4-493D-9D4F-3D37678C8064}" type="pres">
      <dgm:prSet presAssocID="{ACFB064F-E910-4E70-9FE6-7999B85CE63B}" presName="textB" presStyleLbl="revTx" presStyleIdx="5" presStyleCnt="6">
        <dgm:presLayoutVars>
          <dgm:bulletEnabled val="1"/>
        </dgm:presLayoutVars>
      </dgm:prSet>
      <dgm:spPr/>
    </dgm:pt>
    <dgm:pt modelId="{A99728A4-0C8A-4B54-97D5-B029F8EA6538}" type="pres">
      <dgm:prSet presAssocID="{ACFB064F-E910-4E70-9FE6-7999B85CE63B}" presName="circleB" presStyleLbl="node1" presStyleIdx="5" presStyleCnt="6"/>
      <dgm:spPr/>
    </dgm:pt>
    <dgm:pt modelId="{B8C0E73B-F6E8-431C-8900-DF9016672E67}" type="pres">
      <dgm:prSet presAssocID="{ACFB064F-E910-4E70-9FE6-7999B85CE63B}" presName="spaceB" presStyleCnt="0"/>
      <dgm:spPr/>
    </dgm:pt>
  </dgm:ptLst>
  <dgm:cxnLst>
    <dgm:cxn modelId="{729E3E2A-14A1-4B74-9073-A566C2B0F1D9}" srcId="{25F3D3AB-668A-4D33-A51A-6E8218C18A55}" destId="{1F635D2C-C538-4809-9A5C-FB815B634A54}" srcOrd="0" destOrd="0" parTransId="{53F561D1-F29F-438B-AD2D-68B294F4E711}" sibTransId="{E3CAF016-95B2-4A6F-B432-6F50BD2F38F9}"/>
    <dgm:cxn modelId="{A32A903D-B3BB-487C-9A5D-6DD93EC54ED7}" srcId="{25F3D3AB-668A-4D33-A51A-6E8218C18A55}" destId="{56F7C95C-C650-4DA4-B70F-7796ECABB714}" srcOrd="4" destOrd="0" parTransId="{D8BDC754-93E9-4FD3-96A7-722D52A45C80}" sibTransId="{B3686D27-2BFD-4AAC-AA4A-58A4CFAF4A74}"/>
    <dgm:cxn modelId="{331C155C-869B-4F05-957E-29BC909E4F10}" type="presOf" srcId="{0D2EB493-85C7-4470-82A2-DBA1DAEFB06B}" destId="{22E7C5FE-A3DC-4A9F-8173-A92E09FD03F5}" srcOrd="0" destOrd="0" presId="urn:microsoft.com/office/officeart/2005/8/layout/hProcess11"/>
    <dgm:cxn modelId="{692D3447-115C-4C68-B375-F0256BFF0E29}" srcId="{25F3D3AB-668A-4D33-A51A-6E8218C18A55}" destId="{0D2EB493-85C7-4470-82A2-DBA1DAEFB06B}" srcOrd="3" destOrd="0" parTransId="{B2EBF568-AAE9-4D01-8DBB-F3F1233893F2}" sibTransId="{4783E37E-28B0-461E-83FA-C397CEDD4380}"/>
    <dgm:cxn modelId="{8DEFB56E-8C3A-468C-B8A5-73EFE1CA2600}" type="presOf" srcId="{21B462F0-FBD4-4EEB-AC35-E3669097B688}" destId="{5B2FA33E-D59E-4566-BB44-4C358472EE18}" srcOrd="0" destOrd="0" presId="urn:microsoft.com/office/officeart/2005/8/layout/hProcess11"/>
    <dgm:cxn modelId="{D7FB4A75-31E8-4009-9904-221AA4DC3C8E}" srcId="{25F3D3AB-668A-4D33-A51A-6E8218C18A55}" destId="{21B462F0-FBD4-4EEB-AC35-E3669097B688}" srcOrd="1" destOrd="0" parTransId="{A0985F2A-B37C-4F24-9423-C4CB6AFC5E21}" sibTransId="{0457B939-6447-4632-B988-E4BF7D6E1AC3}"/>
    <dgm:cxn modelId="{8260DF8B-9ADE-48A8-9215-C3731CEC663F}" type="presOf" srcId="{56F7C95C-C650-4DA4-B70F-7796ECABB714}" destId="{4457958D-0619-4CC8-AF41-348F11DA458B}" srcOrd="0" destOrd="0" presId="urn:microsoft.com/office/officeart/2005/8/layout/hProcess11"/>
    <dgm:cxn modelId="{C0357395-C845-45CB-A64E-72BBFF12EE86}" type="presOf" srcId="{1F635D2C-C538-4809-9A5C-FB815B634A54}" destId="{EE6B2C96-6928-41FA-8BFC-8E6422157068}" srcOrd="0" destOrd="0" presId="urn:microsoft.com/office/officeart/2005/8/layout/hProcess11"/>
    <dgm:cxn modelId="{B817E8A3-EF7D-4E59-96CC-E326A67CE2A0}" srcId="{25F3D3AB-668A-4D33-A51A-6E8218C18A55}" destId="{ACFB064F-E910-4E70-9FE6-7999B85CE63B}" srcOrd="5" destOrd="0" parTransId="{3429CC10-3CA9-46D3-8E54-A28C49757B2E}" sibTransId="{38A3BC52-1A8B-4A00-9C26-B2B86CB9731B}"/>
    <dgm:cxn modelId="{E64C51A8-A0FF-4DE1-8A44-F3677EED2579}" srcId="{25F3D3AB-668A-4D33-A51A-6E8218C18A55}" destId="{3BBE448A-F1E1-4383-86E4-3F2E0DB9CBD5}" srcOrd="2" destOrd="0" parTransId="{05E7BD58-EB1E-49F7-866C-57BE8987F4A6}" sibTransId="{BE4A7962-D225-49AB-986B-26DE1C210BB7}"/>
    <dgm:cxn modelId="{B9971AAE-4DC6-4C31-9BFE-2165316B6A69}" type="presOf" srcId="{25F3D3AB-668A-4D33-A51A-6E8218C18A55}" destId="{EB08D390-13F8-42ED-B990-EC9F34EF7175}" srcOrd="0" destOrd="0" presId="urn:microsoft.com/office/officeart/2005/8/layout/hProcess11"/>
    <dgm:cxn modelId="{3CD51BB1-F50D-4C38-AC37-5C2987F702F6}" type="presOf" srcId="{ACFB064F-E910-4E70-9FE6-7999B85CE63B}" destId="{9ABAF37F-FBB4-493D-9D4F-3D37678C8064}" srcOrd="0" destOrd="0" presId="urn:microsoft.com/office/officeart/2005/8/layout/hProcess11"/>
    <dgm:cxn modelId="{863148BC-61AB-49CC-9727-9C27E986FB5C}" type="presOf" srcId="{3BBE448A-F1E1-4383-86E4-3F2E0DB9CBD5}" destId="{384D02F9-B163-43AF-B337-A152E5A3AA41}" srcOrd="0" destOrd="0" presId="urn:microsoft.com/office/officeart/2005/8/layout/hProcess11"/>
    <dgm:cxn modelId="{99E5CD04-521C-4721-9067-2ACBF8804996}" type="presParOf" srcId="{EB08D390-13F8-42ED-B990-EC9F34EF7175}" destId="{EC825170-47A2-43F9-A7D0-D8636277816F}" srcOrd="0" destOrd="0" presId="urn:microsoft.com/office/officeart/2005/8/layout/hProcess11"/>
    <dgm:cxn modelId="{C475B693-5D78-4173-B9A9-EAA35A6B0378}" type="presParOf" srcId="{EB08D390-13F8-42ED-B990-EC9F34EF7175}" destId="{8C7C87E5-8795-4883-9A3F-91C507C3540D}" srcOrd="1" destOrd="0" presId="urn:microsoft.com/office/officeart/2005/8/layout/hProcess11"/>
    <dgm:cxn modelId="{C2949F1B-FC43-4689-9A39-801A03D645EC}" type="presParOf" srcId="{8C7C87E5-8795-4883-9A3F-91C507C3540D}" destId="{2DC2CB97-091C-40C8-9D63-583A2158EBEF}" srcOrd="0" destOrd="0" presId="urn:microsoft.com/office/officeart/2005/8/layout/hProcess11"/>
    <dgm:cxn modelId="{883A0DA3-F4F4-4CEF-983A-CD05FE5BC9D6}" type="presParOf" srcId="{2DC2CB97-091C-40C8-9D63-583A2158EBEF}" destId="{EE6B2C96-6928-41FA-8BFC-8E6422157068}" srcOrd="0" destOrd="0" presId="urn:microsoft.com/office/officeart/2005/8/layout/hProcess11"/>
    <dgm:cxn modelId="{0F759D7D-2A70-4D64-8822-BB5730E7257C}" type="presParOf" srcId="{2DC2CB97-091C-40C8-9D63-583A2158EBEF}" destId="{8E79B4B1-8B67-4370-BE29-02252AAC89B7}" srcOrd="1" destOrd="0" presId="urn:microsoft.com/office/officeart/2005/8/layout/hProcess11"/>
    <dgm:cxn modelId="{73A5C9EE-CF6A-4658-A85E-8B0F49FABA5A}" type="presParOf" srcId="{2DC2CB97-091C-40C8-9D63-583A2158EBEF}" destId="{65D4E383-EB52-4426-89BD-E5286589A0D6}" srcOrd="2" destOrd="0" presId="urn:microsoft.com/office/officeart/2005/8/layout/hProcess11"/>
    <dgm:cxn modelId="{BD9376BA-64A3-40CA-9E5C-A57D121AAE0B}" type="presParOf" srcId="{8C7C87E5-8795-4883-9A3F-91C507C3540D}" destId="{9E318BE0-0E4E-458B-B63D-C4A4EC0163C5}" srcOrd="1" destOrd="0" presId="urn:microsoft.com/office/officeart/2005/8/layout/hProcess11"/>
    <dgm:cxn modelId="{93279330-3588-47D1-B3B7-5D015DECA652}" type="presParOf" srcId="{8C7C87E5-8795-4883-9A3F-91C507C3540D}" destId="{EBA7ED07-7F62-474D-9ED1-AD600B5725B3}" srcOrd="2" destOrd="0" presId="urn:microsoft.com/office/officeart/2005/8/layout/hProcess11"/>
    <dgm:cxn modelId="{CB5DFDE4-055D-46DA-8764-7AC9C875FB57}" type="presParOf" srcId="{EBA7ED07-7F62-474D-9ED1-AD600B5725B3}" destId="{5B2FA33E-D59E-4566-BB44-4C358472EE18}" srcOrd="0" destOrd="0" presId="urn:microsoft.com/office/officeart/2005/8/layout/hProcess11"/>
    <dgm:cxn modelId="{513C29FE-14DD-41BB-8899-B4253E7318C2}" type="presParOf" srcId="{EBA7ED07-7F62-474D-9ED1-AD600B5725B3}" destId="{9E7985AB-A0D1-45F5-BFAE-0B325EB7C783}" srcOrd="1" destOrd="0" presId="urn:microsoft.com/office/officeart/2005/8/layout/hProcess11"/>
    <dgm:cxn modelId="{521BAE1E-9D74-4153-9A92-44C1E74932BF}" type="presParOf" srcId="{EBA7ED07-7F62-474D-9ED1-AD600B5725B3}" destId="{A8FFE819-26D6-4935-A0AB-D49C7FB59A96}" srcOrd="2" destOrd="0" presId="urn:microsoft.com/office/officeart/2005/8/layout/hProcess11"/>
    <dgm:cxn modelId="{A7C0788B-20DF-4863-9F3A-A0ADA7082FEB}" type="presParOf" srcId="{8C7C87E5-8795-4883-9A3F-91C507C3540D}" destId="{B932475F-5B12-4092-9DE9-920666317D98}" srcOrd="3" destOrd="0" presId="urn:microsoft.com/office/officeart/2005/8/layout/hProcess11"/>
    <dgm:cxn modelId="{CEDFFCFE-686E-45EB-A1D2-B21B871B8523}" type="presParOf" srcId="{8C7C87E5-8795-4883-9A3F-91C507C3540D}" destId="{EC86C7E0-7338-4F0B-81C4-64B7810EA929}" srcOrd="4" destOrd="0" presId="urn:microsoft.com/office/officeart/2005/8/layout/hProcess11"/>
    <dgm:cxn modelId="{31B9C4F2-8A9F-47CB-9CE8-E8F6130002F2}" type="presParOf" srcId="{EC86C7E0-7338-4F0B-81C4-64B7810EA929}" destId="{384D02F9-B163-43AF-B337-A152E5A3AA41}" srcOrd="0" destOrd="0" presId="urn:microsoft.com/office/officeart/2005/8/layout/hProcess11"/>
    <dgm:cxn modelId="{4866CC05-5994-486B-A23F-CD9B8AF97595}" type="presParOf" srcId="{EC86C7E0-7338-4F0B-81C4-64B7810EA929}" destId="{315D13C1-3955-4F82-8B2F-E500DC4E1D3A}" srcOrd="1" destOrd="0" presId="urn:microsoft.com/office/officeart/2005/8/layout/hProcess11"/>
    <dgm:cxn modelId="{DA326C28-AAD9-4409-938D-CD657C5FD971}" type="presParOf" srcId="{EC86C7E0-7338-4F0B-81C4-64B7810EA929}" destId="{1D9DA77F-3AD9-4B11-AD69-5BE60094C4C2}" srcOrd="2" destOrd="0" presId="urn:microsoft.com/office/officeart/2005/8/layout/hProcess11"/>
    <dgm:cxn modelId="{7723ED06-D8AB-4D24-ADF9-C1066947B447}" type="presParOf" srcId="{8C7C87E5-8795-4883-9A3F-91C507C3540D}" destId="{3AB32D9A-5945-46CB-A3AE-CB3ECE5D9FBF}" srcOrd="5" destOrd="0" presId="urn:microsoft.com/office/officeart/2005/8/layout/hProcess11"/>
    <dgm:cxn modelId="{0E472AD5-6A14-4B9B-ABCF-CE5337DA1371}" type="presParOf" srcId="{8C7C87E5-8795-4883-9A3F-91C507C3540D}" destId="{EC24AA3F-6E09-4A54-9DD0-C5BAD684AD26}" srcOrd="6" destOrd="0" presId="urn:microsoft.com/office/officeart/2005/8/layout/hProcess11"/>
    <dgm:cxn modelId="{4B02D1FD-1A79-42ED-9B75-C6EA9B45DA5E}" type="presParOf" srcId="{EC24AA3F-6E09-4A54-9DD0-C5BAD684AD26}" destId="{22E7C5FE-A3DC-4A9F-8173-A92E09FD03F5}" srcOrd="0" destOrd="0" presId="urn:microsoft.com/office/officeart/2005/8/layout/hProcess11"/>
    <dgm:cxn modelId="{9E8F5817-F243-4357-9D27-A24CDE44D15C}" type="presParOf" srcId="{EC24AA3F-6E09-4A54-9DD0-C5BAD684AD26}" destId="{B716BF09-8CD9-4A1A-BB2D-26A1B2573098}" srcOrd="1" destOrd="0" presId="urn:microsoft.com/office/officeart/2005/8/layout/hProcess11"/>
    <dgm:cxn modelId="{D13118F2-EED6-4FF1-A969-2086F272BF7C}" type="presParOf" srcId="{EC24AA3F-6E09-4A54-9DD0-C5BAD684AD26}" destId="{9F54D6B3-26D6-498D-A513-09A7423C4A5B}" srcOrd="2" destOrd="0" presId="urn:microsoft.com/office/officeart/2005/8/layout/hProcess11"/>
    <dgm:cxn modelId="{266D322F-BBF6-49EA-8F87-DF09B4AD428D}" type="presParOf" srcId="{8C7C87E5-8795-4883-9A3F-91C507C3540D}" destId="{BEC96DDA-4C6F-413E-8666-C5587B4D4C44}" srcOrd="7" destOrd="0" presId="urn:microsoft.com/office/officeart/2005/8/layout/hProcess11"/>
    <dgm:cxn modelId="{095EE7FE-AE73-44F1-8742-9B08FDAB7046}" type="presParOf" srcId="{8C7C87E5-8795-4883-9A3F-91C507C3540D}" destId="{D674CF16-AE79-4788-8532-1C318371D64E}" srcOrd="8" destOrd="0" presId="urn:microsoft.com/office/officeart/2005/8/layout/hProcess11"/>
    <dgm:cxn modelId="{EEA1463D-F4DC-4EEA-8627-9D461FD57AB9}" type="presParOf" srcId="{D674CF16-AE79-4788-8532-1C318371D64E}" destId="{4457958D-0619-4CC8-AF41-348F11DA458B}" srcOrd="0" destOrd="0" presId="urn:microsoft.com/office/officeart/2005/8/layout/hProcess11"/>
    <dgm:cxn modelId="{77504D09-37AB-489E-A97C-25B1F09901A3}" type="presParOf" srcId="{D674CF16-AE79-4788-8532-1C318371D64E}" destId="{7C06A372-4C91-4E08-9596-5486DA30555B}" srcOrd="1" destOrd="0" presId="urn:microsoft.com/office/officeart/2005/8/layout/hProcess11"/>
    <dgm:cxn modelId="{C7D34182-1E34-4D51-880D-E4BB007A724B}" type="presParOf" srcId="{D674CF16-AE79-4788-8532-1C318371D64E}" destId="{66C3119F-D7A8-434F-A41B-EA3950E1A4F1}" srcOrd="2" destOrd="0" presId="urn:microsoft.com/office/officeart/2005/8/layout/hProcess11"/>
    <dgm:cxn modelId="{5D67788B-E13E-4E4C-A664-23D1FAA25B77}" type="presParOf" srcId="{8C7C87E5-8795-4883-9A3F-91C507C3540D}" destId="{478BC019-3594-445C-8C35-E809A26E9294}" srcOrd="9" destOrd="0" presId="urn:microsoft.com/office/officeart/2005/8/layout/hProcess11"/>
    <dgm:cxn modelId="{D6B5F451-7D6F-454D-A3C0-CEF0901FF116}" type="presParOf" srcId="{8C7C87E5-8795-4883-9A3F-91C507C3540D}" destId="{CD49A272-FE94-47CD-A71C-FED7AE632D51}" srcOrd="10" destOrd="0" presId="urn:microsoft.com/office/officeart/2005/8/layout/hProcess11"/>
    <dgm:cxn modelId="{99745D21-951F-437F-AF43-4B81288144C9}" type="presParOf" srcId="{CD49A272-FE94-47CD-A71C-FED7AE632D51}" destId="{9ABAF37F-FBB4-493D-9D4F-3D37678C8064}" srcOrd="0" destOrd="0" presId="urn:microsoft.com/office/officeart/2005/8/layout/hProcess11"/>
    <dgm:cxn modelId="{C65080F6-F0C0-4A92-99D5-261F68FEC9F8}" type="presParOf" srcId="{CD49A272-FE94-47CD-A71C-FED7AE632D51}" destId="{A99728A4-0C8A-4B54-97D5-B029F8EA6538}" srcOrd="1" destOrd="0" presId="urn:microsoft.com/office/officeart/2005/8/layout/hProcess11"/>
    <dgm:cxn modelId="{EEE21396-B237-474F-92F7-DF3C13F113E4}" type="presParOf" srcId="{CD49A272-FE94-47CD-A71C-FED7AE632D51}" destId="{B8C0E73B-F6E8-431C-8900-DF9016672E67}"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F3D3AB-668A-4D33-A51A-6E8218C18A55}"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1F635D2C-C538-4809-9A5C-FB815B634A54}">
      <dgm:prSet/>
      <dgm:spPr/>
      <dgm:t>
        <a:bodyPr/>
        <a:lstStyle/>
        <a:p>
          <a:r>
            <a:rPr lang="en-US" baseline="0" dirty="0">
              <a:solidFill>
                <a:schemeClr val="bg1"/>
              </a:solidFill>
            </a:rPr>
            <a:t>Q2 2025 – </a:t>
          </a:r>
        </a:p>
        <a:p>
          <a:r>
            <a:rPr lang="en-US" baseline="0" dirty="0">
              <a:solidFill>
                <a:schemeClr val="bg1"/>
              </a:solidFill>
            </a:rPr>
            <a:t>Friends &amp; Family ($250K)</a:t>
          </a:r>
        </a:p>
      </dgm:t>
    </dgm:pt>
    <dgm:pt modelId="{53F561D1-F29F-438B-AD2D-68B294F4E711}" type="parTrans" cxnId="{729E3E2A-14A1-4B74-9073-A566C2B0F1D9}">
      <dgm:prSet/>
      <dgm:spPr/>
      <dgm:t>
        <a:bodyPr/>
        <a:lstStyle/>
        <a:p>
          <a:endParaRPr lang="en-US">
            <a:solidFill>
              <a:schemeClr val="bg1"/>
            </a:solidFill>
          </a:endParaRPr>
        </a:p>
      </dgm:t>
    </dgm:pt>
    <dgm:pt modelId="{E3CAF016-95B2-4A6F-B432-6F50BD2F38F9}" type="sibTrans" cxnId="{729E3E2A-14A1-4B74-9073-A566C2B0F1D9}">
      <dgm:prSet/>
      <dgm:spPr/>
      <dgm:t>
        <a:bodyPr/>
        <a:lstStyle/>
        <a:p>
          <a:endParaRPr lang="en-US">
            <a:solidFill>
              <a:schemeClr val="bg1"/>
            </a:solidFill>
          </a:endParaRPr>
        </a:p>
      </dgm:t>
    </dgm:pt>
    <dgm:pt modelId="{21B462F0-FBD4-4EEB-AC35-E3669097B688}">
      <dgm:prSet/>
      <dgm:spPr/>
      <dgm:t>
        <a:bodyPr/>
        <a:lstStyle/>
        <a:p>
          <a:r>
            <a:rPr lang="en-US" baseline="0" dirty="0">
              <a:solidFill>
                <a:schemeClr val="bg1"/>
              </a:solidFill>
            </a:rPr>
            <a:t>Q3 2025 –</a:t>
          </a:r>
        </a:p>
        <a:p>
          <a:r>
            <a:rPr lang="en-US" baseline="0" dirty="0">
              <a:solidFill>
                <a:schemeClr val="bg1"/>
              </a:solidFill>
            </a:rPr>
            <a:t>Seed Round</a:t>
          </a:r>
        </a:p>
        <a:p>
          <a:r>
            <a:rPr lang="en-US" baseline="0" dirty="0">
              <a:solidFill>
                <a:schemeClr val="bg1"/>
              </a:solidFill>
            </a:rPr>
            <a:t>($1.0 Million)</a:t>
          </a:r>
          <a:endParaRPr lang="en-US" dirty="0">
            <a:solidFill>
              <a:schemeClr val="bg1"/>
            </a:solidFill>
          </a:endParaRPr>
        </a:p>
      </dgm:t>
    </dgm:pt>
    <dgm:pt modelId="{A0985F2A-B37C-4F24-9423-C4CB6AFC5E21}" type="parTrans" cxnId="{D7FB4A75-31E8-4009-9904-221AA4DC3C8E}">
      <dgm:prSet/>
      <dgm:spPr/>
      <dgm:t>
        <a:bodyPr/>
        <a:lstStyle/>
        <a:p>
          <a:endParaRPr lang="en-US">
            <a:solidFill>
              <a:schemeClr val="bg1"/>
            </a:solidFill>
          </a:endParaRPr>
        </a:p>
      </dgm:t>
    </dgm:pt>
    <dgm:pt modelId="{0457B939-6447-4632-B988-E4BF7D6E1AC3}" type="sibTrans" cxnId="{D7FB4A75-31E8-4009-9904-221AA4DC3C8E}">
      <dgm:prSet/>
      <dgm:spPr/>
      <dgm:t>
        <a:bodyPr/>
        <a:lstStyle/>
        <a:p>
          <a:endParaRPr lang="en-US">
            <a:solidFill>
              <a:schemeClr val="bg1"/>
            </a:solidFill>
          </a:endParaRPr>
        </a:p>
      </dgm:t>
    </dgm:pt>
    <dgm:pt modelId="{3BBE448A-F1E1-4383-86E4-3F2E0DB9CBD5}">
      <dgm:prSet/>
      <dgm:spPr/>
      <dgm:t>
        <a:bodyPr/>
        <a:lstStyle/>
        <a:p>
          <a:r>
            <a:rPr lang="en-US" baseline="0" dirty="0">
              <a:solidFill>
                <a:srgbClr val="FFFF00"/>
              </a:solidFill>
            </a:rPr>
            <a:t>Q4 2025 – Round A</a:t>
          </a:r>
        </a:p>
        <a:p>
          <a:r>
            <a:rPr lang="en-US" baseline="0" dirty="0">
              <a:solidFill>
                <a:srgbClr val="FFFF00"/>
              </a:solidFill>
            </a:rPr>
            <a:t>($4 Million)</a:t>
          </a:r>
          <a:endParaRPr lang="en-US" dirty="0">
            <a:solidFill>
              <a:srgbClr val="FFFF00"/>
            </a:solidFill>
          </a:endParaRPr>
        </a:p>
      </dgm:t>
    </dgm:pt>
    <dgm:pt modelId="{05E7BD58-EB1E-49F7-866C-57BE8987F4A6}" type="parTrans" cxnId="{E64C51A8-A0FF-4DE1-8A44-F3677EED2579}">
      <dgm:prSet/>
      <dgm:spPr/>
      <dgm:t>
        <a:bodyPr/>
        <a:lstStyle/>
        <a:p>
          <a:endParaRPr lang="en-US">
            <a:solidFill>
              <a:schemeClr val="bg1"/>
            </a:solidFill>
          </a:endParaRPr>
        </a:p>
      </dgm:t>
    </dgm:pt>
    <dgm:pt modelId="{BE4A7962-D225-49AB-986B-26DE1C210BB7}" type="sibTrans" cxnId="{E64C51A8-A0FF-4DE1-8A44-F3677EED2579}">
      <dgm:prSet/>
      <dgm:spPr/>
      <dgm:t>
        <a:bodyPr/>
        <a:lstStyle/>
        <a:p>
          <a:endParaRPr lang="en-US">
            <a:solidFill>
              <a:schemeClr val="bg1"/>
            </a:solidFill>
          </a:endParaRPr>
        </a:p>
      </dgm:t>
    </dgm:pt>
    <dgm:pt modelId="{ACFB064F-E910-4E70-9FE6-7999B85CE63B}">
      <dgm:prSet/>
      <dgm:spPr/>
      <dgm:t>
        <a:bodyPr/>
        <a:lstStyle/>
        <a:p>
          <a:r>
            <a:rPr lang="en-US" baseline="0" dirty="0">
              <a:solidFill>
                <a:schemeClr val="bg1"/>
              </a:solidFill>
            </a:rPr>
            <a:t>Q3 2026 – </a:t>
          </a:r>
        </a:p>
        <a:p>
          <a:r>
            <a:rPr lang="en-US" baseline="0" dirty="0">
              <a:solidFill>
                <a:schemeClr val="bg1"/>
              </a:solidFill>
            </a:rPr>
            <a:t>Round B</a:t>
          </a:r>
        </a:p>
        <a:p>
          <a:r>
            <a:rPr lang="en-US" baseline="0" dirty="0">
              <a:solidFill>
                <a:schemeClr val="bg1"/>
              </a:solidFill>
            </a:rPr>
            <a:t>($16 Million)</a:t>
          </a:r>
          <a:endParaRPr lang="en-US" dirty="0">
            <a:solidFill>
              <a:schemeClr val="bg1"/>
            </a:solidFill>
          </a:endParaRPr>
        </a:p>
      </dgm:t>
    </dgm:pt>
    <dgm:pt modelId="{3429CC10-3CA9-46D3-8E54-A28C49757B2E}" type="parTrans" cxnId="{B817E8A3-EF7D-4E59-96CC-E326A67CE2A0}">
      <dgm:prSet/>
      <dgm:spPr/>
      <dgm:t>
        <a:bodyPr/>
        <a:lstStyle/>
        <a:p>
          <a:endParaRPr lang="en-US">
            <a:solidFill>
              <a:schemeClr val="bg1"/>
            </a:solidFill>
          </a:endParaRPr>
        </a:p>
      </dgm:t>
    </dgm:pt>
    <dgm:pt modelId="{38A3BC52-1A8B-4A00-9C26-B2B86CB9731B}" type="sibTrans" cxnId="{B817E8A3-EF7D-4E59-96CC-E326A67CE2A0}">
      <dgm:prSet/>
      <dgm:spPr/>
      <dgm:t>
        <a:bodyPr/>
        <a:lstStyle/>
        <a:p>
          <a:endParaRPr lang="en-US">
            <a:solidFill>
              <a:schemeClr val="bg1"/>
            </a:solidFill>
          </a:endParaRPr>
        </a:p>
      </dgm:t>
    </dgm:pt>
    <dgm:pt modelId="{EB08D390-13F8-42ED-B990-EC9F34EF7175}" type="pres">
      <dgm:prSet presAssocID="{25F3D3AB-668A-4D33-A51A-6E8218C18A55}" presName="Name0" presStyleCnt="0">
        <dgm:presLayoutVars>
          <dgm:dir/>
          <dgm:resizeHandles val="exact"/>
        </dgm:presLayoutVars>
      </dgm:prSet>
      <dgm:spPr/>
    </dgm:pt>
    <dgm:pt modelId="{EC825170-47A2-43F9-A7D0-D8636277816F}" type="pres">
      <dgm:prSet presAssocID="{25F3D3AB-668A-4D33-A51A-6E8218C18A55}" presName="arrow" presStyleLbl="bgShp" presStyleIdx="0" presStyleCnt="1"/>
      <dgm:spPr/>
    </dgm:pt>
    <dgm:pt modelId="{8C7C87E5-8795-4883-9A3F-91C507C3540D}" type="pres">
      <dgm:prSet presAssocID="{25F3D3AB-668A-4D33-A51A-6E8218C18A55}" presName="points" presStyleCnt="0"/>
      <dgm:spPr/>
    </dgm:pt>
    <dgm:pt modelId="{2DC2CB97-091C-40C8-9D63-583A2158EBEF}" type="pres">
      <dgm:prSet presAssocID="{1F635D2C-C538-4809-9A5C-FB815B634A54}" presName="compositeA" presStyleCnt="0"/>
      <dgm:spPr/>
    </dgm:pt>
    <dgm:pt modelId="{EE6B2C96-6928-41FA-8BFC-8E6422157068}" type="pres">
      <dgm:prSet presAssocID="{1F635D2C-C538-4809-9A5C-FB815B634A54}" presName="textA" presStyleLbl="revTx" presStyleIdx="0" presStyleCnt="4">
        <dgm:presLayoutVars>
          <dgm:bulletEnabled val="1"/>
        </dgm:presLayoutVars>
      </dgm:prSet>
      <dgm:spPr/>
    </dgm:pt>
    <dgm:pt modelId="{8E79B4B1-8B67-4370-BE29-02252AAC89B7}" type="pres">
      <dgm:prSet presAssocID="{1F635D2C-C538-4809-9A5C-FB815B634A54}" presName="circleA" presStyleLbl="node1" presStyleIdx="0" presStyleCnt="4"/>
      <dgm:spPr/>
    </dgm:pt>
    <dgm:pt modelId="{65D4E383-EB52-4426-89BD-E5286589A0D6}" type="pres">
      <dgm:prSet presAssocID="{1F635D2C-C538-4809-9A5C-FB815B634A54}" presName="spaceA" presStyleCnt="0"/>
      <dgm:spPr/>
    </dgm:pt>
    <dgm:pt modelId="{9E318BE0-0E4E-458B-B63D-C4A4EC0163C5}" type="pres">
      <dgm:prSet presAssocID="{E3CAF016-95B2-4A6F-B432-6F50BD2F38F9}" presName="space" presStyleCnt="0"/>
      <dgm:spPr/>
    </dgm:pt>
    <dgm:pt modelId="{EBA7ED07-7F62-474D-9ED1-AD600B5725B3}" type="pres">
      <dgm:prSet presAssocID="{21B462F0-FBD4-4EEB-AC35-E3669097B688}" presName="compositeB" presStyleCnt="0"/>
      <dgm:spPr/>
    </dgm:pt>
    <dgm:pt modelId="{5B2FA33E-D59E-4566-BB44-4C358472EE18}" type="pres">
      <dgm:prSet presAssocID="{21B462F0-FBD4-4EEB-AC35-E3669097B688}" presName="textB" presStyleLbl="revTx" presStyleIdx="1" presStyleCnt="4" custScaleX="180219">
        <dgm:presLayoutVars>
          <dgm:bulletEnabled val="1"/>
        </dgm:presLayoutVars>
      </dgm:prSet>
      <dgm:spPr/>
    </dgm:pt>
    <dgm:pt modelId="{9E7985AB-A0D1-45F5-BFAE-0B325EB7C783}" type="pres">
      <dgm:prSet presAssocID="{21B462F0-FBD4-4EEB-AC35-E3669097B688}" presName="circleB" presStyleLbl="node1" presStyleIdx="1" presStyleCnt="4"/>
      <dgm:spPr/>
    </dgm:pt>
    <dgm:pt modelId="{A8FFE819-26D6-4935-A0AB-D49C7FB59A96}" type="pres">
      <dgm:prSet presAssocID="{21B462F0-FBD4-4EEB-AC35-E3669097B688}" presName="spaceB" presStyleCnt="0"/>
      <dgm:spPr/>
    </dgm:pt>
    <dgm:pt modelId="{B932475F-5B12-4092-9DE9-920666317D98}" type="pres">
      <dgm:prSet presAssocID="{0457B939-6447-4632-B988-E4BF7D6E1AC3}" presName="space" presStyleCnt="0"/>
      <dgm:spPr/>
    </dgm:pt>
    <dgm:pt modelId="{EC86C7E0-7338-4F0B-81C4-64B7810EA929}" type="pres">
      <dgm:prSet presAssocID="{3BBE448A-F1E1-4383-86E4-3F2E0DB9CBD5}" presName="compositeA" presStyleCnt="0"/>
      <dgm:spPr/>
    </dgm:pt>
    <dgm:pt modelId="{384D02F9-B163-43AF-B337-A152E5A3AA41}" type="pres">
      <dgm:prSet presAssocID="{3BBE448A-F1E1-4383-86E4-3F2E0DB9CBD5}" presName="textA" presStyleLbl="revTx" presStyleIdx="2" presStyleCnt="4" custScaleX="118109">
        <dgm:presLayoutVars>
          <dgm:bulletEnabled val="1"/>
        </dgm:presLayoutVars>
      </dgm:prSet>
      <dgm:spPr/>
    </dgm:pt>
    <dgm:pt modelId="{315D13C1-3955-4F82-8B2F-E500DC4E1D3A}" type="pres">
      <dgm:prSet presAssocID="{3BBE448A-F1E1-4383-86E4-3F2E0DB9CBD5}" presName="circleA" presStyleLbl="node1" presStyleIdx="2" presStyleCnt="4"/>
      <dgm:spPr/>
    </dgm:pt>
    <dgm:pt modelId="{1D9DA77F-3AD9-4B11-AD69-5BE60094C4C2}" type="pres">
      <dgm:prSet presAssocID="{3BBE448A-F1E1-4383-86E4-3F2E0DB9CBD5}" presName="spaceA" presStyleCnt="0"/>
      <dgm:spPr/>
    </dgm:pt>
    <dgm:pt modelId="{3AB32D9A-5945-46CB-A3AE-CB3ECE5D9FBF}" type="pres">
      <dgm:prSet presAssocID="{BE4A7962-D225-49AB-986B-26DE1C210BB7}" presName="space" presStyleCnt="0"/>
      <dgm:spPr/>
    </dgm:pt>
    <dgm:pt modelId="{B3C6CA97-24E0-480A-8647-5B3811A6DBE9}" type="pres">
      <dgm:prSet presAssocID="{ACFB064F-E910-4E70-9FE6-7999B85CE63B}" presName="compositeB" presStyleCnt="0"/>
      <dgm:spPr/>
    </dgm:pt>
    <dgm:pt modelId="{816E6776-F0FC-4C51-96BF-6177000AAB44}" type="pres">
      <dgm:prSet presAssocID="{ACFB064F-E910-4E70-9FE6-7999B85CE63B}" presName="textB" presStyleLbl="revTx" presStyleIdx="3" presStyleCnt="4" custScaleX="194008">
        <dgm:presLayoutVars>
          <dgm:bulletEnabled val="1"/>
        </dgm:presLayoutVars>
      </dgm:prSet>
      <dgm:spPr/>
    </dgm:pt>
    <dgm:pt modelId="{13C2B6BF-6647-4E7D-9C1A-669DA5454D6E}" type="pres">
      <dgm:prSet presAssocID="{ACFB064F-E910-4E70-9FE6-7999B85CE63B}" presName="circleB" presStyleLbl="node1" presStyleIdx="3" presStyleCnt="4"/>
      <dgm:spPr/>
    </dgm:pt>
    <dgm:pt modelId="{C0257122-A08C-4372-A68A-4DA2AAD3E78D}" type="pres">
      <dgm:prSet presAssocID="{ACFB064F-E910-4E70-9FE6-7999B85CE63B}" presName="spaceB" presStyleCnt="0"/>
      <dgm:spPr/>
    </dgm:pt>
  </dgm:ptLst>
  <dgm:cxnLst>
    <dgm:cxn modelId="{729E3E2A-14A1-4B74-9073-A566C2B0F1D9}" srcId="{25F3D3AB-668A-4D33-A51A-6E8218C18A55}" destId="{1F635D2C-C538-4809-9A5C-FB815B634A54}" srcOrd="0" destOrd="0" parTransId="{53F561D1-F29F-438B-AD2D-68B294F4E711}" sibTransId="{E3CAF016-95B2-4A6F-B432-6F50BD2F38F9}"/>
    <dgm:cxn modelId="{FE1CD85E-CBDA-49CE-B000-5A912F4ED903}" type="presOf" srcId="{ACFB064F-E910-4E70-9FE6-7999B85CE63B}" destId="{816E6776-F0FC-4C51-96BF-6177000AAB44}" srcOrd="0" destOrd="0" presId="urn:microsoft.com/office/officeart/2005/8/layout/hProcess11"/>
    <dgm:cxn modelId="{8DEFB56E-8C3A-468C-B8A5-73EFE1CA2600}" type="presOf" srcId="{21B462F0-FBD4-4EEB-AC35-E3669097B688}" destId="{5B2FA33E-D59E-4566-BB44-4C358472EE18}" srcOrd="0" destOrd="0" presId="urn:microsoft.com/office/officeart/2005/8/layout/hProcess11"/>
    <dgm:cxn modelId="{D7FB4A75-31E8-4009-9904-221AA4DC3C8E}" srcId="{25F3D3AB-668A-4D33-A51A-6E8218C18A55}" destId="{21B462F0-FBD4-4EEB-AC35-E3669097B688}" srcOrd="1" destOrd="0" parTransId="{A0985F2A-B37C-4F24-9423-C4CB6AFC5E21}" sibTransId="{0457B939-6447-4632-B988-E4BF7D6E1AC3}"/>
    <dgm:cxn modelId="{C0357395-C845-45CB-A64E-72BBFF12EE86}" type="presOf" srcId="{1F635D2C-C538-4809-9A5C-FB815B634A54}" destId="{EE6B2C96-6928-41FA-8BFC-8E6422157068}" srcOrd="0" destOrd="0" presId="urn:microsoft.com/office/officeart/2005/8/layout/hProcess11"/>
    <dgm:cxn modelId="{B817E8A3-EF7D-4E59-96CC-E326A67CE2A0}" srcId="{25F3D3AB-668A-4D33-A51A-6E8218C18A55}" destId="{ACFB064F-E910-4E70-9FE6-7999B85CE63B}" srcOrd="3" destOrd="0" parTransId="{3429CC10-3CA9-46D3-8E54-A28C49757B2E}" sibTransId="{38A3BC52-1A8B-4A00-9C26-B2B86CB9731B}"/>
    <dgm:cxn modelId="{E64C51A8-A0FF-4DE1-8A44-F3677EED2579}" srcId="{25F3D3AB-668A-4D33-A51A-6E8218C18A55}" destId="{3BBE448A-F1E1-4383-86E4-3F2E0DB9CBD5}" srcOrd="2" destOrd="0" parTransId="{05E7BD58-EB1E-49F7-866C-57BE8987F4A6}" sibTransId="{BE4A7962-D225-49AB-986B-26DE1C210BB7}"/>
    <dgm:cxn modelId="{B9971AAE-4DC6-4C31-9BFE-2165316B6A69}" type="presOf" srcId="{25F3D3AB-668A-4D33-A51A-6E8218C18A55}" destId="{EB08D390-13F8-42ED-B990-EC9F34EF7175}" srcOrd="0" destOrd="0" presId="urn:microsoft.com/office/officeart/2005/8/layout/hProcess11"/>
    <dgm:cxn modelId="{863148BC-61AB-49CC-9727-9C27E986FB5C}" type="presOf" srcId="{3BBE448A-F1E1-4383-86E4-3F2E0DB9CBD5}" destId="{384D02F9-B163-43AF-B337-A152E5A3AA41}" srcOrd="0" destOrd="0" presId="urn:microsoft.com/office/officeart/2005/8/layout/hProcess11"/>
    <dgm:cxn modelId="{99E5CD04-521C-4721-9067-2ACBF8804996}" type="presParOf" srcId="{EB08D390-13F8-42ED-B990-EC9F34EF7175}" destId="{EC825170-47A2-43F9-A7D0-D8636277816F}" srcOrd="0" destOrd="0" presId="urn:microsoft.com/office/officeart/2005/8/layout/hProcess11"/>
    <dgm:cxn modelId="{C475B693-5D78-4173-B9A9-EAA35A6B0378}" type="presParOf" srcId="{EB08D390-13F8-42ED-B990-EC9F34EF7175}" destId="{8C7C87E5-8795-4883-9A3F-91C507C3540D}" srcOrd="1" destOrd="0" presId="urn:microsoft.com/office/officeart/2005/8/layout/hProcess11"/>
    <dgm:cxn modelId="{C2949F1B-FC43-4689-9A39-801A03D645EC}" type="presParOf" srcId="{8C7C87E5-8795-4883-9A3F-91C507C3540D}" destId="{2DC2CB97-091C-40C8-9D63-583A2158EBEF}" srcOrd="0" destOrd="0" presId="urn:microsoft.com/office/officeart/2005/8/layout/hProcess11"/>
    <dgm:cxn modelId="{883A0DA3-F4F4-4CEF-983A-CD05FE5BC9D6}" type="presParOf" srcId="{2DC2CB97-091C-40C8-9D63-583A2158EBEF}" destId="{EE6B2C96-6928-41FA-8BFC-8E6422157068}" srcOrd="0" destOrd="0" presId="urn:microsoft.com/office/officeart/2005/8/layout/hProcess11"/>
    <dgm:cxn modelId="{0F759D7D-2A70-4D64-8822-BB5730E7257C}" type="presParOf" srcId="{2DC2CB97-091C-40C8-9D63-583A2158EBEF}" destId="{8E79B4B1-8B67-4370-BE29-02252AAC89B7}" srcOrd="1" destOrd="0" presId="urn:microsoft.com/office/officeart/2005/8/layout/hProcess11"/>
    <dgm:cxn modelId="{73A5C9EE-CF6A-4658-A85E-8B0F49FABA5A}" type="presParOf" srcId="{2DC2CB97-091C-40C8-9D63-583A2158EBEF}" destId="{65D4E383-EB52-4426-89BD-E5286589A0D6}" srcOrd="2" destOrd="0" presId="urn:microsoft.com/office/officeart/2005/8/layout/hProcess11"/>
    <dgm:cxn modelId="{BD9376BA-64A3-40CA-9E5C-A57D121AAE0B}" type="presParOf" srcId="{8C7C87E5-8795-4883-9A3F-91C507C3540D}" destId="{9E318BE0-0E4E-458B-B63D-C4A4EC0163C5}" srcOrd="1" destOrd="0" presId="urn:microsoft.com/office/officeart/2005/8/layout/hProcess11"/>
    <dgm:cxn modelId="{93279330-3588-47D1-B3B7-5D015DECA652}" type="presParOf" srcId="{8C7C87E5-8795-4883-9A3F-91C507C3540D}" destId="{EBA7ED07-7F62-474D-9ED1-AD600B5725B3}" srcOrd="2" destOrd="0" presId="urn:microsoft.com/office/officeart/2005/8/layout/hProcess11"/>
    <dgm:cxn modelId="{CB5DFDE4-055D-46DA-8764-7AC9C875FB57}" type="presParOf" srcId="{EBA7ED07-7F62-474D-9ED1-AD600B5725B3}" destId="{5B2FA33E-D59E-4566-BB44-4C358472EE18}" srcOrd="0" destOrd="0" presId="urn:microsoft.com/office/officeart/2005/8/layout/hProcess11"/>
    <dgm:cxn modelId="{513C29FE-14DD-41BB-8899-B4253E7318C2}" type="presParOf" srcId="{EBA7ED07-7F62-474D-9ED1-AD600B5725B3}" destId="{9E7985AB-A0D1-45F5-BFAE-0B325EB7C783}" srcOrd="1" destOrd="0" presId="urn:microsoft.com/office/officeart/2005/8/layout/hProcess11"/>
    <dgm:cxn modelId="{521BAE1E-9D74-4153-9A92-44C1E74932BF}" type="presParOf" srcId="{EBA7ED07-7F62-474D-9ED1-AD600B5725B3}" destId="{A8FFE819-26D6-4935-A0AB-D49C7FB59A96}" srcOrd="2" destOrd="0" presId="urn:microsoft.com/office/officeart/2005/8/layout/hProcess11"/>
    <dgm:cxn modelId="{A7C0788B-20DF-4863-9F3A-A0ADA7082FEB}" type="presParOf" srcId="{8C7C87E5-8795-4883-9A3F-91C507C3540D}" destId="{B932475F-5B12-4092-9DE9-920666317D98}" srcOrd="3" destOrd="0" presId="urn:microsoft.com/office/officeart/2005/8/layout/hProcess11"/>
    <dgm:cxn modelId="{CEDFFCFE-686E-45EB-A1D2-B21B871B8523}" type="presParOf" srcId="{8C7C87E5-8795-4883-9A3F-91C507C3540D}" destId="{EC86C7E0-7338-4F0B-81C4-64B7810EA929}" srcOrd="4" destOrd="0" presId="urn:microsoft.com/office/officeart/2005/8/layout/hProcess11"/>
    <dgm:cxn modelId="{31B9C4F2-8A9F-47CB-9CE8-E8F6130002F2}" type="presParOf" srcId="{EC86C7E0-7338-4F0B-81C4-64B7810EA929}" destId="{384D02F9-B163-43AF-B337-A152E5A3AA41}" srcOrd="0" destOrd="0" presId="urn:microsoft.com/office/officeart/2005/8/layout/hProcess11"/>
    <dgm:cxn modelId="{4866CC05-5994-486B-A23F-CD9B8AF97595}" type="presParOf" srcId="{EC86C7E0-7338-4F0B-81C4-64B7810EA929}" destId="{315D13C1-3955-4F82-8B2F-E500DC4E1D3A}" srcOrd="1" destOrd="0" presId="urn:microsoft.com/office/officeart/2005/8/layout/hProcess11"/>
    <dgm:cxn modelId="{DA326C28-AAD9-4409-938D-CD657C5FD971}" type="presParOf" srcId="{EC86C7E0-7338-4F0B-81C4-64B7810EA929}" destId="{1D9DA77F-3AD9-4B11-AD69-5BE60094C4C2}" srcOrd="2" destOrd="0" presId="urn:microsoft.com/office/officeart/2005/8/layout/hProcess11"/>
    <dgm:cxn modelId="{7723ED06-D8AB-4D24-ADF9-C1066947B447}" type="presParOf" srcId="{8C7C87E5-8795-4883-9A3F-91C507C3540D}" destId="{3AB32D9A-5945-46CB-A3AE-CB3ECE5D9FBF}" srcOrd="5" destOrd="0" presId="urn:microsoft.com/office/officeart/2005/8/layout/hProcess11"/>
    <dgm:cxn modelId="{91F7BE7D-2DA5-4301-8BC9-19A6BB124D2A}" type="presParOf" srcId="{8C7C87E5-8795-4883-9A3F-91C507C3540D}" destId="{B3C6CA97-24E0-480A-8647-5B3811A6DBE9}" srcOrd="6" destOrd="0" presId="urn:microsoft.com/office/officeart/2005/8/layout/hProcess11"/>
    <dgm:cxn modelId="{D2BA8933-D130-4A1C-895F-DA14CDF71070}" type="presParOf" srcId="{B3C6CA97-24E0-480A-8647-5B3811A6DBE9}" destId="{816E6776-F0FC-4C51-96BF-6177000AAB44}" srcOrd="0" destOrd="0" presId="urn:microsoft.com/office/officeart/2005/8/layout/hProcess11"/>
    <dgm:cxn modelId="{14F26C7A-4563-4DC3-ABB5-15E43112298E}" type="presParOf" srcId="{B3C6CA97-24E0-480A-8647-5B3811A6DBE9}" destId="{13C2B6BF-6647-4E7D-9C1A-669DA5454D6E}" srcOrd="1" destOrd="0" presId="urn:microsoft.com/office/officeart/2005/8/layout/hProcess11"/>
    <dgm:cxn modelId="{35E690F3-A95C-4596-A05D-8F3235EFD28C}" type="presParOf" srcId="{B3C6CA97-24E0-480A-8647-5B3811A6DBE9}" destId="{C0257122-A08C-4372-A68A-4DA2AAD3E78D}"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825170-47A2-43F9-A7D0-D8636277816F}">
      <dsp:nvSpPr>
        <dsp:cNvPr id="0" name=""/>
        <dsp:cNvSpPr/>
      </dsp:nvSpPr>
      <dsp:spPr>
        <a:xfrm>
          <a:off x="0" y="1491522"/>
          <a:ext cx="10734040" cy="1988696"/>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6B2C96-6928-41FA-8BFC-8E6422157068}">
      <dsp:nvSpPr>
        <dsp:cNvPr id="0" name=""/>
        <dsp:cNvSpPr/>
      </dsp:nvSpPr>
      <dsp:spPr>
        <a:xfrm>
          <a:off x="2653" y="0"/>
          <a:ext cx="1544852" cy="1988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b" anchorCtr="0">
          <a:noAutofit/>
        </a:bodyPr>
        <a:lstStyle/>
        <a:p>
          <a:pPr marL="0" lvl="0" indent="0" algn="ctr" defTabSz="933450">
            <a:lnSpc>
              <a:spcPct val="90000"/>
            </a:lnSpc>
            <a:spcBef>
              <a:spcPct val="0"/>
            </a:spcBef>
            <a:spcAft>
              <a:spcPct val="35000"/>
            </a:spcAft>
            <a:buNone/>
          </a:pPr>
          <a:r>
            <a:rPr lang="en-US" sz="2100" kern="1200" baseline="0">
              <a:solidFill>
                <a:schemeClr val="bg1"/>
              </a:solidFill>
            </a:rPr>
            <a:t>Q2 2025 – Provisional patent</a:t>
          </a:r>
        </a:p>
      </dsp:txBody>
      <dsp:txXfrm>
        <a:off x="2653" y="0"/>
        <a:ext cx="1544852" cy="1988696"/>
      </dsp:txXfrm>
    </dsp:sp>
    <dsp:sp modelId="{8E79B4B1-8B67-4370-BE29-02252AAC89B7}">
      <dsp:nvSpPr>
        <dsp:cNvPr id="0" name=""/>
        <dsp:cNvSpPr/>
      </dsp:nvSpPr>
      <dsp:spPr>
        <a:xfrm>
          <a:off x="526492" y="2237283"/>
          <a:ext cx="497174" cy="4971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2FA33E-D59E-4566-BB44-4C358472EE18}">
      <dsp:nvSpPr>
        <dsp:cNvPr id="0" name=""/>
        <dsp:cNvSpPr/>
      </dsp:nvSpPr>
      <dsp:spPr>
        <a:xfrm>
          <a:off x="1624748" y="2983044"/>
          <a:ext cx="1544852" cy="1988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t" anchorCtr="0">
          <a:noAutofit/>
        </a:bodyPr>
        <a:lstStyle/>
        <a:p>
          <a:pPr marL="0" lvl="0" indent="0" algn="ctr" defTabSz="933450">
            <a:lnSpc>
              <a:spcPct val="90000"/>
            </a:lnSpc>
            <a:spcBef>
              <a:spcPct val="0"/>
            </a:spcBef>
            <a:spcAft>
              <a:spcPct val="35000"/>
            </a:spcAft>
            <a:buNone/>
          </a:pPr>
          <a:r>
            <a:rPr lang="en-US" sz="2100" kern="1200" baseline="0" dirty="0">
              <a:solidFill>
                <a:schemeClr val="bg1"/>
              </a:solidFill>
            </a:rPr>
            <a:t>Q3 2025 – Prototype v1.0</a:t>
          </a:r>
          <a:endParaRPr lang="en-US" sz="2100" kern="1200" dirty="0">
            <a:solidFill>
              <a:schemeClr val="bg1"/>
            </a:solidFill>
          </a:endParaRPr>
        </a:p>
      </dsp:txBody>
      <dsp:txXfrm>
        <a:off x="1624748" y="2983044"/>
        <a:ext cx="1544852" cy="1988696"/>
      </dsp:txXfrm>
    </dsp:sp>
    <dsp:sp modelId="{9E7985AB-A0D1-45F5-BFAE-0B325EB7C783}">
      <dsp:nvSpPr>
        <dsp:cNvPr id="0" name=""/>
        <dsp:cNvSpPr/>
      </dsp:nvSpPr>
      <dsp:spPr>
        <a:xfrm>
          <a:off x="2148588" y="2237283"/>
          <a:ext cx="497174" cy="4971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4D02F9-B163-43AF-B337-A152E5A3AA41}">
      <dsp:nvSpPr>
        <dsp:cNvPr id="0" name=""/>
        <dsp:cNvSpPr/>
      </dsp:nvSpPr>
      <dsp:spPr>
        <a:xfrm>
          <a:off x="3246844" y="0"/>
          <a:ext cx="1544852" cy="1988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b" anchorCtr="0">
          <a:noAutofit/>
        </a:bodyPr>
        <a:lstStyle/>
        <a:p>
          <a:pPr marL="0" lvl="0" indent="0" algn="ctr" defTabSz="933450">
            <a:lnSpc>
              <a:spcPct val="90000"/>
            </a:lnSpc>
            <a:spcBef>
              <a:spcPct val="0"/>
            </a:spcBef>
            <a:spcAft>
              <a:spcPct val="35000"/>
            </a:spcAft>
            <a:buNone/>
          </a:pPr>
          <a:r>
            <a:rPr lang="en-US" sz="2100" kern="1200" baseline="0" dirty="0">
              <a:solidFill>
                <a:srgbClr val="FFFF00"/>
              </a:solidFill>
            </a:rPr>
            <a:t>Q4 2025 – FDA Pre-submission</a:t>
          </a:r>
        </a:p>
        <a:p>
          <a:pPr marL="0" lvl="0" indent="0" algn="ctr" defTabSz="933450">
            <a:lnSpc>
              <a:spcPct val="90000"/>
            </a:lnSpc>
            <a:spcBef>
              <a:spcPct val="0"/>
            </a:spcBef>
            <a:spcAft>
              <a:spcPct val="35000"/>
            </a:spcAft>
            <a:buNone/>
          </a:pPr>
          <a:r>
            <a:rPr lang="en-US" sz="2100" kern="1200" dirty="0">
              <a:solidFill>
                <a:srgbClr val="FFFF00"/>
              </a:solidFill>
            </a:rPr>
            <a:t>Q253987</a:t>
          </a:r>
        </a:p>
      </dsp:txBody>
      <dsp:txXfrm>
        <a:off x="3246844" y="0"/>
        <a:ext cx="1544852" cy="1988696"/>
      </dsp:txXfrm>
    </dsp:sp>
    <dsp:sp modelId="{315D13C1-3955-4F82-8B2F-E500DC4E1D3A}">
      <dsp:nvSpPr>
        <dsp:cNvPr id="0" name=""/>
        <dsp:cNvSpPr/>
      </dsp:nvSpPr>
      <dsp:spPr>
        <a:xfrm>
          <a:off x="3770683" y="2237283"/>
          <a:ext cx="497174" cy="4971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E7C5FE-A3DC-4A9F-8173-A92E09FD03F5}">
      <dsp:nvSpPr>
        <dsp:cNvPr id="0" name=""/>
        <dsp:cNvSpPr/>
      </dsp:nvSpPr>
      <dsp:spPr>
        <a:xfrm>
          <a:off x="4868939" y="2983044"/>
          <a:ext cx="1544852" cy="1988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t" anchorCtr="0">
          <a:noAutofit/>
        </a:bodyPr>
        <a:lstStyle/>
        <a:p>
          <a:pPr marL="0" lvl="0" indent="0" algn="ctr" defTabSz="933450">
            <a:lnSpc>
              <a:spcPct val="90000"/>
            </a:lnSpc>
            <a:spcBef>
              <a:spcPct val="0"/>
            </a:spcBef>
            <a:spcAft>
              <a:spcPct val="35000"/>
            </a:spcAft>
            <a:buNone/>
          </a:pPr>
          <a:r>
            <a:rPr lang="en-US" sz="2100" kern="1200" baseline="0">
              <a:solidFill>
                <a:schemeClr val="bg1"/>
              </a:solidFill>
            </a:rPr>
            <a:t>Q1 2026 – V&amp;V Testing</a:t>
          </a:r>
          <a:endParaRPr lang="en-US" sz="2100" kern="1200">
            <a:solidFill>
              <a:schemeClr val="bg1"/>
            </a:solidFill>
          </a:endParaRPr>
        </a:p>
      </dsp:txBody>
      <dsp:txXfrm>
        <a:off x="4868939" y="2983044"/>
        <a:ext cx="1544852" cy="1988696"/>
      </dsp:txXfrm>
    </dsp:sp>
    <dsp:sp modelId="{B716BF09-8CD9-4A1A-BB2D-26A1B2573098}">
      <dsp:nvSpPr>
        <dsp:cNvPr id="0" name=""/>
        <dsp:cNvSpPr/>
      </dsp:nvSpPr>
      <dsp:spPr>
        <a:xfrm>
          <a:off x="5392778" y="2237283"/>
          <a:ext cx="497174" cy="4971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57958D-0619-4CC8-AF41-348F11DA458B}">
      <dsp:nvSpPr>
        <dsp:cNvPr id="0" name=""/>
        <dsp:cNvSpPr/>
      </dsp:nvSpPr>
      <dsp:spPr>
        <a:xfrm>
          <a:off x="6491034" y="0"/>
          <a:ext cx="1544852" cy="1988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b" anchorCtr="0">
          <a:noAutofit/>
        </a:bodyPr>
        <a:lstStyle/>
        <a:p>
          <a:pPr marL="0" lvl="0" indent="0" algn="ctr" defTabSz="933450">
            <a:lnSpc>
              <a:spcPct val="90000"/>
            </a:lnSpc>
            <a:spcBef>
              <a:spcPct val="0"/>
            </a:spcBef>
            <a:spcAft>
              <a:spcPct val="35000"/>
            </a:spcAft>
            <a:buNone/>
          </a:pPr>
          <a:r>
            <a:rPr lang="en-US" sz="2100" kern="1200" baseline="0" dirty="0">
              <a:solidFill>
                <a:schemeClr val="bg1"/>
              </a:solidFill>
            </a:rPr>
            <a:t>Q2 2026 – FDA 510(k) submission</a:t>
          </a:r>
          <a:endParaRPr lang="en-US" sz="2100" kern="1200" dirty="0">
            <a:solidFill>
              <a:schemeClr val="bg1"/>
            </a:solidFill>
          </a:endParaRPr>
        </a:p>
      </dsp:txBody>
      <dsp:txXfrm>
        <a:off x="6491034" y="0"/>
        <a:ext cx="1544852" cy="1988696"/>
      </dsp:txXfrm>
    </dsp:sp>
    <dsp:sp modelId="{7C06A372-4C91-4E08-9596-5486DA30555B}">
      <dsp:nvSpPr>
        <dsp:cNvPr id="0" name=""/>
        <dsp:cNvSpPr/>
      </dsp:nvSpPr>
      <dsp:spPr>
        <a:xfrm>
          <a:off x="7014873" y="2237283"/>
          <a:ext cx="497174" cy="4971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BAF37F-FBB4-493D-9D4F-3D37678C8064}">
      <dsp:nvSpPr>
        <dsp:cNvPr id="0" name=""/>
        <dsp:cNvSpPr/>
      </dsp:nvSpPr>
      <dsp:spPr>
        <a:xfrm>
          <a:off x="8113129" y="2983044"/>
          <a:ext cx="1544852" cy="1988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t" anchorCtr="0">
          <a:noAutofit/>
        </a:bodyPr>
        <a:lstStyle/>
        <a:p>
          <a:pPr marL="0" lvl="0" indent="0" algn="ctr" defTabSz="933450">
            <a:lnSpc>
              <a:spcPct val="90000"/>
            </a:lnSpc>
            <a:spcBef>
              <a:spcPct val="0"/>
            </a:spcBef>
            <a:spcAft>
              <a:spcPct val="35000"/>
            </a:spcAft>
            <a:buNone/>
          </a:pPr>
          <a:r>
            <a:rPr lang="en-US" sz="2100" kern="1200" baseline="0">
              <a:solidFill>
                <a:schemeClr val="bg1"/>
              </a:solidFill>
            </a:rPr>
            <a:t>Q3 2026 – Product launch in USA</a:t>
          </a:r>
          <a:endParaRPr lang="en-US" sz="2100" kern="1200">
            <a:solidFill>
              <a:schemeClr val="bg1"/>
            </a:solidFill>
          </a:endParaRPr>
        </a:p>
      </dsp:txBody>
      <dsp:txXfrm>
        <a:off x="8113129" y="2983044"/>
        <a:ext cx="1544852" cy="1988696"/>
      </dsp:txXfrm>
    </dsp:sp>
    <dsp:sp modelId="{A99728A4-0C8A-4B54-97D5-B029F8EA6538}">
      <dsp:nvSpPr>
        <dsp:cNvPr id="0" name=""/>
        <dsp:cNvSpPr/>
      </dsp:nvSpPr>
      <dsp:spPr>
        <a:xfrm>
          <a:off x="8636969" y="2237283"/>
          <a:ext cx="497174" cy="4971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825170-47A2-43F9-A7D0-D8636277816F}">
      <dsp:nvSpPr>
        <dsp:cNvPr id="0" name=""/>
        <dsp:cNvSpPr/>
      </dsp:nvSpPr>
      <dsp:spPr>
        <a:xfrm>
          <a:off x="0" y="1491522"/>
          <a:ext cx="10734040" cy="1988696"/>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6B2C96-6928-41FA-8BFC-8E6422157068}">
      <dsp:nvSpPr>
        <dsp:cNvPr id="0" name=""/>
        <dsp:cNvSpPr/>
      </dsp:nvSpPr>
      <dsp:spPr>
        <a:xfrm>
          <a:off x="3013" y="0"/>
          <a:ext cx="1589665" cy="1988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b" anchorCtr="0">
          <a:noAutofit/>
        </a:bodyPr>
        <a:lstStyle/>
        <a:p>
          <a:pPr marL="0" lvl="0" indent="0" algn="ctr" defTabSz="1022350">
            <a:lnSpc>
              <a:spcPct val="90000"/>
            </a:lnSpc>
            <a:spcBef>
              <a:spcPct val="0"/>
            </a:spcBef>
            <a:spcAft>
              <a:spcPct val="35000"/>
            </a:spcAft>
            <a:buNone/>
          </a:pPr>
          <a:r>
            <a:rPr lang="en-US" sz="2300" kern="1200" baseline="0" dirty="0">
              <a:solidFill>
                <a:schemeClr val="bg1"/>
              </a:solidFill>
            </a:rPr>
            <a:t>Q2 2025 – </a:t>
          </a:r>
        </a:p>
        <a:p>
          <a:pPr marL="0" lvl="0" indent="0" algn="ctr" defTabSz="1022350">
            <a:lnSpc>
              <a:spcPct val="90000"/>
            </a:lnSpc>
            <a:spcBef>
              <a:spcPct val="0"/>
            </a:spcBef>
            <a:spcAft>
              <a:spcPct val="35000"/>
            </a:spcAft>
            <a:buNone/>
          </a:pPr>
          <a:r>
            <a:rPr lang="en-US" sz="2300" kern="1200" baseline="0" dirty="0">
              <a:solidFill>
                <a:schemeClr val="bg1"/>
              </a:solidFill>
            </a:rPr>
            <a:t>Friends &amp; Family ($250K)</a:t>
          </a:r>
        </a:p>
      </dsp:txBody>
      <dsp:txXfrm>
        <a:off x="3013" y="0"/>
        <a:ext cx="1589665" cy="1988696"/>
      </dsp:txXfrm>
    </dsp:sp>
    <dsp:sp modelId="{8E79B4B1-8B67-4370-BE29-02252AAC89B7}">
      <dsp:nvSpPr>
        <dsp:cNvPr id="0" name=""/>
        <dsp:cNvSpPr/>
      </dsp:nvSpPr>
      <dsp:spPr>
        <a:xfrm>
          <a:off x="549259" y="2237283"/>
          <a:ext cx="497174" cy="4971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2FA33E-D59E-4566-BB44-4C358472EE18}">
      <dsp:nvSpPr>
        <dsp:cNvPr id="0" name=""/>
        <dsp:cNvSpPr/>
      </dsp:nvSpPr>
      <dsp:spPr>
        <a:xfrm>
          <a:off x="1672161" y="2983044"/>
          <a:ext cx="2864878" cy="1988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t" anchorCtr="0">
          <a:noAutofit/>
        </a:bodyPr>
        <a:lstStyle/>
        <a:p>
          <a:pPr marL="0" lvl="0" indent="0" algn="ctr" defTabSz="1022350">
            <a:lnSpc>
              <a:spcPct val="90000"/>
            </a:lnSpc>
            <a:spcBef>
              <a:spcPct val="0"/>
            </a:spcBef>
            <a:spcAft>
              <a:spcPct val="35000"/>
            </a:spcAft>
            <a:buNone/>
          </a:pPr>
          <a:r>
            <a:rPr lang="en-US" sz="2300" kern="1200" baseline="0" dirty="0">
              <a:solidFill>
                <a:schemeClr val="bg1"/>
              </a:solidFill>
            </a:rPr>
            <a:t>Q3 2025 –</a:t>
          </a:r>
        </a:p>
        <a:p>
          <a:pPr marL="0" lvl="0" indent="0" algn="ctr" defTabSz="1022350">
            <a:lnSpc>
              <a:spcPct val="90000"/>
            </a:lnSpc>
            <a:spcBef>
              <a:spcPct val="0"/>
            </a:spcBef>
            <a:spcAft>
              <a:spcPct val="35000"/>
            </a:spcAft>
            <a:buNone/>
          </a:pPr>
          <a:r>
            <a:rPr lang="en-US" sz="2300" kern="1200" baseline="0" dirty="0">
              <a:solidFill>
                <a:schemeClr val="bg1"/>
              </a:solidFill>
            </a:rPr>
            <a:t>Seed Round</a:t>
          </a:r>
        </a:p>
        <a:p>
          <a:pPr marL="0" lvl="0" indent="0" algn="ctr" defTabSz="1022350">
            <a:lnSpc>
              <a:spcPct val="90000"/>
            </a:lnSpc>
            <a:spcBef>
              <a:spcPct val="0"/>
            </a:spcBef>
            <a:spcAft>
              <a:spcPct val="35000"/>
            </a:spcAft>
            <a:buNone/>
          </a:pPr>
          <a:r>
            <a:rPr lang="en-US" sz="2300" kern="1200" baseline="0" dirty="0">
              <a:solidFill>
                <a:schemeClr val="bg1"/>
              </a:solidFill>
            </a:rPr>
            <a:t>($1.0 Million)</a:t>
          </a:r>
          <a:endParaRPr lang="en-US" sz="2300" kern="1200" dirty="0">
            <a:solidFill>
              <a:schemeClr val="bg1"/>
            </a:solidFill>
          </a:endParaRPr>
        </a:p>
      </dsp:txBody>
      <dsp:txXfrm>
        <a:off x="1672161" y="2983044"/>
        <a:ext cx="2864878" cy="1988696"/>
      </dsp:txXfrm>
    </dsp:sp>
    <dsp:sp modelId="{9E7985AB-A0D1-45F5-BFAE-0B325EB7C783}">
      <dsp:nvSpPr>
        <dsp:cNvPr id="0" name=""/>
        <dsp:cNvSpPr/>
      </dsp:nvSpPr>
      <dsp:spPr>
        <a:xfrm>
          <a:off x="2856014" y="2237283"/>
          <a:ext cx="497174" cy="4971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4D02F9-B163-43AF-B337-A152E5A3AA41}">
      <dsp:nvSpPr>
        <dsp:cNvPr id="0" name=""/>
        <dsp:cNvSpPr/>
      </dsp:nvSpPr>
      <dsp:spPr>
        <a:xfrm>
          <a:off x="4616523" y="0"/>
          <a:ext cx="1877537" cy="1988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b" anchorCtr="0">
          <a:noAutofit/>
        </a:bodyPr>
        <a:lstStyle/>
        <a:p>
          <a:pPr marL="0" lvl="0" indent="0" algn="ctr" defTabSz="1022350">
            <a:lnSpc>
              <a:spcPct val="90000"/>
            </a:lnSpc>
            <a:spcBef>
              <a:spcPct val="0"/>
            </a:spcBef>
            <a:spcAft>
              <a:spcPct val="35000"/>
            </a:spcAft>
            <a:buNone/>
          </a:pPr>
          <a:r>
            <a:rPr lang="en-US" sz="2300" kern="1200" baseline="0" dirty="0">
              <a:solidFill>
                <a:srgbClr val="FFFF00"/>
              </a:solidFill>
            </a:rPr>
            <a:t>Q4 2025 – Round A</a:t>
          </a:r>
        </a:p>
        <a:p>
          <a:pPr marL="0" lvl="0" indent="0" algn="ctr" defTabSz="1022350">
            <a:lnSpc>
              <a:spcPct val="90000"/>
            </a:lnSpc>
            <a:spcBef>
              <a:spcPct val="0"/>
            </a:spcBef>
            <a:spcAft>
              <a:spcPct val="35000"/>
            </a:spcAft>
            <a:buNone/>
          </a:pPr>
          <a:r>
            <a:rPr lang="en-US" sz="2300" kern="1200" baseline="0" dirty="0">
              <a:solidFill>
                <a:srgbClr val="FFFF00"/>
              </a:solidFill>
            </a:rPr>
            <a:t>($4 Million)</a:t>
          </a:r>
          <a:endParaRPr lang="en-US" sz="2300" kern="1200" dirty="0">
            <a:solidFill>
              <a:srgbClr val="FFFF00"/>
            </a:solidFill>
          </a:endParaRPr>
        </a:p>
      </dsp:txBody>
      <dsp:txXfrm>
        <a:off x="4616523" y="0"/>
        <a:ext cx="1877537" cy="1988696"/>
      </dsp:txXfrm>
    </dsp:sp>
    <dsp:sp modelId="{315D13C1-3955-4F82-8B2F-E500DC4E1D3A}">
      <dsp:nvSpPr>
        <dsp:cNvPr id="0" name=""/>
        <dsp:cNvSpPr/>
      </dsp:nvSpPr>
      <dsp:spPr>
        <a:xfrm>
          <a:off x="5306705" y="2237283"/>
          <a:ext cx="497174" cy="4971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6E6776-F0FC-4C51-96BF-6177000AAB44}">
      <dsp:nvSpPr>
        <dsp:cNvPr id="0" name=""/>
        <dsp:cNvSpPr/>
      </dsp:nvSpPr>
      <dsp:spPr>
        <a:xfrm>
          <a:off x="6573544" y="2983044"/>
          <a:ext cx="3084077" cy="1988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t" anchorCtr="0">
          <a:noAutofit/>
        </a:bodyPr>
        <a:lstStyle/>
        <a:p>
          <a:pPr marL="0" lvl="0" indent="0" algn="ctr" defTabSz="1022350">
            <a:lnSpc>
              <a:spcPct val="90000"/>
            </a:lnSpc>
            <a:spcBef>
              <a:spcPct val="0"/>
            </a:spcBef>
            <a:spcAft>
              <a:spcPct val="35000"/>
            </a:spcAft>
            <a:buNone/>
          </a:pPr>
          <a:r>
            <a:rPr lang="en-US" sz="2300" kern="1200" baseline="0" dirty="0">
              <a:solidFill>
                <a:schemeClr val="bg1"/>
              </a:solidFill>
            </a:rPr>
            <a:t>Q3 2026 – </a:t>
          </a:r>
        </a:p>
        <a:p>
          <a:pPr marL="0" lvl="0" indent="0" algn="ctr" defTabSz="1022350">
            <a:lnSpc>
              <a:spcPct val="90000"/>
            </a:lnSpc>
            <a:spcBef>
              <a:spcPct val="0"/>
            </a:spcBef>
            <a:spcAft>
              <a:spcPct val="35000"/>
            </a:spcAft>
            <a:buNone/>
          </a:pPr>
          <a:r>
            <a:rPr lang="en-US" sz="2300" kern="1200" baseline="0" dirty="0">
              <a:solidFill>
                <a:schemeClr val="bg1"/>
              </a:solidFill>
            </a:rPr>
            <a:t>Round B</a:t>
          </a:r>
        </a:p>
        <a:p>
          <a:pPr marL="0" lvl="0" indent="0" algn="ctr" defTabSz="1022350">
            <a:lnSpc>
              <a:spcPct val="90000"/>
            </a:lnSpc>
            <a:spcBef>
              <a:spcPct val="0"/>
            </a:spcBef>
            <a:spcAft>
              <a:spcPct val="35000"/>
            </a:spcAft>
            <a:buNone/>
          </a:pPr>
          <a:r>
            <a:rPr lang="en-US" sz="2300" kern="1200" baseline="0" dirty="0">
              <a:solidFill>
                <a:schemeClr val="bg1"/>
              </a:solidFill>
            </a:rPr>
            <a:t>($16 Million)</a:t>
          </a:r>
          <a:endParaRPr lang="en-US" sz="2300" kern="1200" dirty="0">
            <a:solidFill>
              <a:schemeClr val="bg1"/>
            </a:solidFill>
          </a:endParaRPr>
        </a:p>
      </dsp:txBody>
      <dsp:txXfrm>
        <a:off x="6573544" y="2983044"/>
        <a:ext cx="3084077" cy="1988696"/>
      </dsp:txXfrm>
    </dsp:sp>
    <dsp:sp modelId="{13C2B6BF-6647-4E7D-9C1A-669DA5454D6E}">
      <dsp:nvSpPr>
        <dsp:cNvPr id="0" name=""/>
        <dsp:cNvSpPr/>
      </dsp:nvSpPr>
      <dsp:spPr>
        <a:xfrm>
          <a:off x="7866996" y="2237283"/>
          <a:ext cx="497174" cy="4971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DCED5A9D-8292-4FAC-AEC8-6591EFA3DA1A}" type="datetimeFigureOut">
              <a:rPr lang="en-US" smtClean="0"/>
              <a:t>10/8/2025</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732D8518-1BEF-4CEC-9BF1-2134394D9D7C}" type="slidenum">
              <a:rPr lang="en-US" smtClean="0"/>
              <a:t>‹#›</a:t>
            </a:fld>
            <a:endParaRPr lang="en-US"/>
          </a:p>
        </p:txBody>
      </p:sp>
    </p:spTree>
    <p:extLst>
      <p:ext uri="{BB962C8B-B14F-4D97-AF65-F5344CB8AC3E}">
        <p14:creationId xmlns:p14="http://schemas.microsoft.com/office/powerpoint/2010/main" val="2744464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pitch deck is brief. You want to generate interest and encourage questions from the audience. If the audience specifies a time limit, practice your pitch until you can “hit the post.” In the case of Project MedTech, the target is a 6-minute pitch. Replace the image with your own and be creative with your image cropping. Replace our logo with your own. Replace “Medical Device Academy, Inc.” with your company name. Replace “MedTech Pitch Deck” with the name of the group or person you are pitching.</a:t>
            </a:r>
          </a:p>
        </p:txBody>
      </p:sp>
      <p:sp>
        <p:nvSpPr>
          <p:cNvPr id="4" name="Slide Number Placeholder 3"/>
          <p:cNvSpPr>
            <a:spLocks noGrp="1"/>
          </p:cNvSpPr>
          <p:nvPr>
            <p:ph type="sldNum" sz="quarter" idx="5"/>
          </p:nvPr>
        </p:nvSpPr>
        <p:spPr/>
        <p:txBody>
          <a:bodyPr/>
          <a:lstStyle/>
          <a:p>
            <a:fld id="{732D8518-1BEF-4CEC-9BF1-2134394D9D7C}" type="slidenum">
              <a:rPr lang="en-US" smtClean="0"/>
              <a:t>1</a:t>
            </a:fld>
            <a:endParaRPr lang="en-US"/>
          </a:p>
        </p:txBody>
      </p:sp>
    </p:spTree>
    <p:extLst>
      <p:ext uri="{BB962C8B-B14F-4D97-AF65-F5344CB8AC3E}">
        <p14:creationId xmlns:p14="http://schemas.microsoft.com/office/powerpoint/2010/main" val="4278907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rPr>
              <a:t>Most companies present a 5-year P&amp;L Projection in graph form, and they all look the same: “A Hockey Stick.” Nobody can accurately predict a P&amp;L summary before they have a product that is ready to sell. Therefore, if you are raising Round A, please describe your business model in simple terms (i.e., cost of goods sold and pricing model). For market size, don’t tell us you have a billion-dollar market. Instead, be specific about number of customers and how many devices they use per year. That will make it </a:t>
            </a:r>
            <a:r>
              <a:rPr lang="en-US" sz="1200" b="1" dirty="0">
                <a:effectLst/>
              </a:rPr>
              <a:t>REAL</a:t>
            </a:r>
            <a:r>
              <a:rPr lang="en-US" sz="1200" dirty="0">
                <a:effectLst/>
              </a:rPr>
              <a:t>. For the market share %, you need to do better than…”if we just capture 1% of the market,” and 10% is not a conservative market share for a start-up. 1-10 units is conservative.</a:t>
            </a:r>
            <a:endParaRPr lang="en-US" dirty="0"/>
          </a:p>
        </p:txBody>
      </p:sp>
      <p:sp>
        <p:nvSpPr>
          <p:cNvPr id="4" name="Slide Number Placeholder 3"/>
          <p:cNvSpPr>
            <a:spLocks noGrp="1"/>
          </p:cNvSpPr>
          <p:nvPr>
            <p:ph type="sldNum" sz="quarter" idx="5"/>
          </p:nvPr>
        </p:nvSpPr>
        <p:spPr/>
        <p:txBody>
          <a:bodyPr/>
          <a:lstStyle/>
          <a:p>
            <a:fld id="{732D8518-1BEF-4CEC-9BF1-2134394D9D7C}" type="slidenum">
              <a:rPr lang="en-US" smtClean="0"/>
              <a:t>10</a:t>
            </a:fld>
            <a:endParaRPr lang="en-US"/>
          </a:p>
        </p:txBody>
      </p:sp>
    </p:spTree>
    <p:extLst>
      <p:ext uri="{BB962C8B-B14F-4D97-AF65-F5344CB8AC3E}">
        <p14:creationId xmlns:p14="http://schemas.microsoft.com/office/powerpoint/2010/main" val="4240612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rPr>
              <a:t>Make it easy for people to contact you. You might not have your own YouTube channel, but you should have everything else on this page. No excuses!</a:t>
            </a:r>
            <a:endParaRPr lang="en-US" dirty="0"/>
          </a:p>
        </p:txBody>
      </p:sp>
      <p:sp>
        <p:nvSpPr>
          <p:cNvPr id="4" name="Slide Number Placeholder 3"/>
          <p:cNvSpPr>
            <a:spLocks noGrp="1"/>
          </p:cNvSpPr>
          <p:nvPr>
            <p:ph type="sldNum" sz="quarter" idx="5"/>
          </p:nvPr>
        </p:nvSpPr>
        <p:spPr/>
        <p:txBody>
          <a:bodyPr/>
          <a:lstStyle/>
          <a:p>
            <a:fld id="{732D8518-1BEF-4CEC-9BF1-2134394D9D7C}" type="slidenum">
              <a:rPr lang="en-US" smtClean="0"/>
              <a:t>11</a:t>
            </a:fld>
            <a:endParaRPr lang="en-US"/>
          </a:p>
        </p:txBody>
      </p:sp>
    </p:spTree>
    <p:extLst>
      <p:ext uri="{BB962C8B-B14F-4D97-AF65-F5344CB8AC3E}">
        <p14:creationId xmlns:p14="http://schemas.microsoft.com/office/powerpoint/2010/main" val="2658961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sz="1200" dirty="0">
                <a:effectLst/>
              </a:rPr>
              <a:t>No need to label every slide. It should be obvious that this is your management team. Remember to focus on the </a:t>
            </a:r>
            <a:r>
              <a:rPr lang="en-US" sz="1200" u="sng" dirty="0">
                <a:effectLst/>
              </a:rPr>
              <a:t>relevant</a:t>
            </a:r>
            <a:r>
              <a:rPr lang="en-US" sz="1200" dirty="0">
                <a:effectLst/>
              </a:rPr>
              <a:t> background, rather than everything. It’s just a brief summary, and this might be an opportunity to use the morph transition function to zoom in on each photo, name, and title as you say something NOT IN THE SLIDE about each of the people on the team. Consider a little self-deprecating humor (i.e., how each of them compensates for your weaknesses). The presenter does not need to talk about themselves because the quality of the pitch speaks volumes.</a:t>
            </a:r>
            <a:endParaRPr lang="en-US" sz="1900" dirty="0">
              <a:solidFill>
                <a:srgbClr val="222222"/>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732D8518-1BEF-4CEC-9BF1-2134394D9D7C}" type="slidenum">
              <a:rPr lang="en-US" smtClean="0"/>
              <a:t>2</a:t>
            </a:fld>
            <a:endParaRPr lang="en-US"/>
          </a:p>
        </p:txBody>
      </p:sp>
    </p:spTree>
    <p:extLst>
      <p:ext uri="{BB962C8B-B14F-4D97-AF65-F5344CB8AC3E}">
        <p14:creationId xmlns:p14="http://schemas.microsoft.com/office/powerpoint/2010/main" val="3600529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032E2D-F5D4-62D9-8824-89E0B1F8FD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CA44ED-9808-5030-DCFD-7DFD6B4E7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30A1B1-3EE0-F15E-32FC-DECC913992E7}"/>
              </a:ext>
            </a:extLst>
          </p:cNvPr>
          <p:cNvSpPr>
            <a:spLocks noGrp="1"/>
          </p:cNvSpPr>
          <p:nvPr>
            <p:ph type="body" idx="1"/>
          </p:nvPr>
        </p:nvSpPr>
        <p:spPr/>
        <p:txBody>
          <a:bodyPr/>
          <a:lstStyle/>
          <a:p>
            <a:pPr defTabSz="942289">
              <a:defRPr/>
            </a:pPr>
            <a:r>
              <a:rPr lang="en-US" sz="1200" dirty="0">
                <a:effectLst/>
              </a:rPr>
              <a:t>In general, use very few words. The focus of the presentation should be on the presenter, not reading the slides. After all, you submit a slide deck, but you want the opportunity to pitch investors. Black backgrounds with a few high contrast words is easy to read and won’t detract from the you—the presenter. In this slide, “a story” is highlighted to emphasize an important point and to show you how a dash of yellow draws attention to what’s important. “[Dentures]” should be replaced by the common name for your type of device. Don’t make potential investors think too hard. Your selection of pictures will help demonstrate that you know who your competitors are (i.e., competitive analysis). “We have no competition” is a mistake, because that means the market doesn’t exist yet, or it is too small to attract any competitors.</a:t>
            </a:r>
            <a:endParaRPr lang="en-US" sz="1900" dirty="0">
              <a:solidFill>
                <a:srgbClr val="222222"/>
              </a:solidFill>
              <a:latin typeface="Calibri" panose="020F0502020204030204" pitchFamily="34" charset="0"/>
            </a:endParaRPr>
          </a:p>
        </p:txBody>
      </p:sp>
      <p:sp>
        <p:nvSpPr>
          <p:cNvPr id="4" name="Slide Number Placeholder 3">
            <a:extLst>
              <a:ext uri="{FF2B5EF4-FFF2-40B4-BE49-F238E27FC236}">
                <a16:creationId xmlns:a16="http://schemas.microsoft.com/office/drawing/2014/main" id="{B02A4A5E-CCE2-35A3-96E7-5ECA275464C3}"/>
              </a:ext>
            </a:extLst>
          </p:cNvPr>
          <p:cNvSpPr>
            <a:spLocks noGrp="1"/>
          </p:cNvSpPr>
          <p:nvPr>
            <p:ph type="sldNum" sz="quarter" idx="5"/>
          </p:nvPr>
        </p:nvSpPr>
        <p:spPr/>
        <p:txBody>
          <a:bodyPr/>
          <a:lstStyle/>
          <a:p>
            <a:fld id="{732D8518-1BEF-4CEC-9BF1-2134394D9D7C}" type="slidenum">
              <a:rPr lang="en-US" smtClean="0"/>
              <a:t>3</a:t>
            </a:fld>
            <a:endParaRPr lang="en-US"/>
          </a:p>
        </p:txBody>
      </p:sp>
    </p:spTree>
    <p:extLst>
      <p:ext uri="{BB962C8B-B14F-4D97-AF65-F5344CB8AC3E}">
        <p14:creationId xmlns:p14="http://schemas.microsoft.com/office/powerpoint/2010/main" val="3481040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1E795-064B-2FB2-CD57-544C714300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A67568-0151-EFFF-4959-355A985497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1E37CD-8F74-D602-67E8-2B97FECDACD2}"/>
              </a:ext>
            </a:extLst>
          </p:cNvPr>
          <p:cNvSpPr>
            <a:spLocks noGrp="1"/>
          </p:cNvSpPr>
          <p:nvPr>
            <p:ph type="body" idx="1"/>
          </p:nvPr>
        </p:nvSpPr>
        <p:spPr/>
        <p:txBody>
          <a:bodyPr/>
          <a:lstStyle/>
          <a:p>
            <a:pPr defTabSz="942289">
              <a:defRPr/>
            </a:pPr>
            <a:r>
              <a:rPr lang="en-US" sz="1200" dirty="0">
                <a:effectLst/>
              </a:rPr>
              <a:t>The ideal picture will immediately explain what makes your device unique and show investors what problem(s) you solved. If you can demonstrate this quickly in a presentation or video, do it. Vocal variety can also be used very effectively here by </a:t>
            </a:r>
            <a:r>
              <a:rPr lang="en-US" sz="1200" u="sng" dirty="0">
                <a:effectLst/>
              </a:rPr>
              <a:t>quietly</a:t>
            </a:r>
            <a:r>
              <a:rPr lang="en-US" sz="1200" dirty="0">
                <a:effectLst/>
              </a:rPr>
              <a:t> telling the audience how your product is unique (i.e., it’s a secret). Concluding that secret with a silent 6-second pause is </a:t>
            </a:r>
            <a:r>
              <a:rPr lang="en-US" sz="1200" b="1" dirty="0">
                <a:effectLst/>
              </a:rPr>
              <a:t>LOUDER</a:t>
            </a:r>
            <a:r>
              <a:rPr lang="en-US" sz="1200" dirty="0">
                <a:effectLst/>
              </a:rPr>
              <a:t> than yelling. For example, you could whisper: “Our dentures won’t fall out.”</a:t>
            </a:r>
            <a:endParaRPr lang="en-US" sz="1900" dirty="0">
              <a:solidFill>
                <a:srgbClr val="222222"/>
              </a:solidFill>
              <a:latin typeface="Calibri" panose="020F0502020204030204" pitchFamily="34" charset="0"/>
            </a:endParaRPr>
          </a:p>
        </p:txBody>
      </p:sp>
      <p:sp>
        <p:nvSpPr>
          <p:cNvPr id="4" name="Slide Number Placeholder 3">
            <a:extLst>
              <a:ext uri="{FF2B5EF4-FFF2-40B4-BE49-F238E27FC236}">
                <a16:creationId xmlns:a16="http://schemas.microsoft.com/office/drawing/2014/main" id="{37C627CD-C752-2C8C-5C9C-DFFCF1C482AA}"/>
              </a:ext>
            </a:extLst>
          </p:cNvPr>
          <p:cNvSpPr>
            <a:spLocks noGrp="1"/>
          </p:cNvSpPr>
          <p:nvPr>
            <p:ph type="sldNum" sz="quarter" idx="5"/>
          </p:nvPr>
        </p:nvSpPr>
        <p:spPr/>
        <p:txBody>
          <a:bodyPr/>
          <a:lstStyle/>
          <a:p>
            <a:fld id="{732D8518-1BEF-4CEC-9BF1-2134394D9D7C}" type="slidenum">
              <a:rPr lang="en-US" smtClean="0"/>
              <a:t>4</a:t>
            </a:fld>
            <a:endParaRPr lang="en-US"/>
          </a:p>
        </p:txBody>
      </p:sp>
    </p:spTree>
    <p:extLst>
      <p:ext uri="{BB962C8B-B14F-4D97-AF65-F5344CB8AC3E}">
        <p14:creationId xmlns:p14="http://schemas.microsoft.com/office/powerpoint/2010/main" val="3676813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rPr>
              <a:t>We don’t want the history of the universe. We need to know where you are, when you plan to submit to the FDA, and when you expect to start generating revenue. Adding the date of a patent or provisional patent with the document # is a clever way to say that you have a patent without wasting time with the words. The addition of the Q-sub number adds credibility. If you are conducting clinical studies, it is essential to note the cost of these studies, as they can be significant. If you are prepared to identify reimbursement milestones, add them. Resist building this out to two slides if you are a start-up. You should have revenues already if you need two slides.</a:t>
            </a:r>
            <a:endParaRPr lang="en-US" dirty="0"/>
          </a:p>
        </p:txBody>
      </p:sp>
      <p:sp>
        <p:nvSpPr>
          <p:cNvPr id="4" name="Slide Number Placeholder 3"/>
          <p:cNvSpPr>
            <a:spLocks noGrp="1"/>
          </p:cNvSpPr>
          <p:nvPr>
            <p:ph type="sldNum" sz="quarter" idx="5"/>
          </p:nvPr>
        </p:nvSpPr>
        <p:spPr/>
        <p:txBody>
          <a:bodyPr/>
          <a:lstStyle/>
          <a:p>
            <a:fld id="{732D8518-1BEF-4CEC-9BF1-2134394D9D7C}" type="slidenum">
              <a:rPr lang="en-US" smtClean="0"/>
              <a:t>5</a:t>
            </a:fld>
            <a:endParaRPr lang="en-US"/>
          </a:p>
        </p:txBody>
      </p:sp>
    </p:spTree>
    <p:extLst>
      <p:ext uri="{BB962C8B-B14F-4D97-AF65-F5344CB8AC3E}">
        <p14:creationId xmlns:p14="http://schemas.microsoft.com/office/powerpoint/2010/main" val="2121796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663FE9-043F-7BD0-478D-412D526856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0D4A54-48F1-FFA8-A5CE-23A5C9B93F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84FAEF-7F6B-9715-BAD4-98D9D4F04933}"/>
              </a:ext>
            </a:extLst>
          </p:cNvPr>
          <p:cNvSpPr>
            <a:spLocks noGrp="1"/>
          </p:cNvSpPr>
          <p:nvPr>
            <p:ph type="body" idx="1"/>
          </p:nvPr>
        </p:nvSpPr>
        <p:spPr/>
        <p:txBody>
          <a:bodyPr/>
          <a:lstStyle/>
          <a:p>
            <a:pPr defTabSz="942289">
              <a:defRPr/>
            </a:pPr>
            <a:r>
              <a:rPr lang="en-US" sz="1200" dirty="0">
                <a:effectLst/>
              </a:rPr>
              <a:t>You don’t have to explain this. You could say, “This is a Class 2 device in the USA that requires a 510(k) submission. We have already identified a potential predicate, and we expect to submit our 510(k) in February.” If you don’t know the pathway this clearly, you should read our blog: https://medicaldeviceacademy.com/regulatory-pathway/. For most devices, we can answer this question in minutes. There are ~4,000 510(k) submissions each year, ~60 De Novo Submissions, and ~25 new PMAs (not including supplements). HDEs are even more rare. Therefore, if you plan to submit a De Novo application, you should already have a pre-submission or 513(g) classification request from the FDA to support it. Pre-subscriptions are always in the best interest of investors because they reduce the risk of having to repeat testing.</a:t>
            </a:r>
            <a:endParaRPr lang="en-US" sz="1900" dirty="0">
              <a:solidFill>
                <a:srgbClr val="222222"/>
              </a:solidFill>
              <a:latin typeface="Calibri" panose="020F0502020204030204" pitchFamily="34" charset="0"/>
            </a:endParaRPr>
          </a:p>
        </p:txBody>
      </p:sp>
      <p:sp>
        <p:nvSpPr>
          <p:cNvPr id="4" name="Slide Number Placeholder 3">
            <a:extLst>
              <a:ext uri="{FF2B5EF4-FFF2-40B4-BE49-F238E27FC236}">
                <a16:creationId xmlns:a16="http://schemas.microsoft.com/office/drawing/2014/main" id="{6CB1A556-98DA-5BE6-D376-F5909E24F0F2}"/>
              </a:ext>
            </a:extLst>
          </p:cNvPr>
          <p:cNvSpPr>
            <a:spLocks noGrp="1"/>
          </p:cNvSpPr>
          <p:nvPr>
            <p:ph type="sldNum" sz="quarter" idx="5"/>
          </p:nvPr>
        </p:nvSpPr>
        <p:spPr/>
        <p:txBody>
          <a:bodyPr/>
          <a:lstStyle/>
          <a:p>
            <a:fld id="{732D8518-1BEF-4CEC-9BF1-2134394D9D7C}" type="slidenum">
              <a:rPr lang="en-US" smtClean="0"/>
              <a:t>6</a:t>
            </a:fld>
            <a:endParaRPr lang="en-US"/>
          </a:p>
        </p:txBody>
      </p:sp>
    </p:spTree>
    <p:extLst>
      <p:ext uri="{BB962C8B-B14F-4D97-AF65-F5344CB8AC3E}">
        <p14:creationId xmlns:p14="http://schemas.microsoft.com/office/powerpoint/2010/main" val="2545118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rPr>
              <a:t>The FDA review timeline is variable. The target is 90 days for FDA review, but your submission can be placed on hold for various reasons. Therefore, historical data is the best indicator of the likely review timeline. The median review timeline is most likely. I only use data since 2012, as the RTA process, implemented in 2012, was a significant change to the FDA process. The </a:t>
            </a:r>
            <a:r>
              <a:rPr lang="en-US" sz="1200" dirty="0" err="1">
                <a:effectLst/>
              </a:rPr>
              <a:t>eSTAR</a:t>
            </a:r>
            <a:r>
              <a:rPr lang="en-US" sz="1200" dirty="0">
                <a:effectLst/>
              </a:rPr>
              <a:t> is a change in format, but it has made the process faster and more predictable. Basil Systems is the best tool for calculating this information and performing searches, but it’s only affordable for consultants who do this work daily and for large firms.</a:t>
            </a:r>
            <a:endParaRPr lang="en-US" dirty="0"/>
          </a:p>
        </p:txBody>
      </p:sp>
      <p:sp>
        <p:nvSpPr>
          <p:cNvPr id="4" name="Slide Number Placeholder 3"/>
          <p:cNvSpPr>
            <a:spLocks noGrp="1"/>
          </p:cNvSpPr>
          <p:nvPr>
            <p:ph type="sldNum" sz="quarter" idx="5"/>
          </p:nvPr>
        </p:nvSpPr>
        <p:spPr/>
        <p:txBody>
          <a:bodyPr/>
          <a:lstStyle/>
          <a:p>
            <a:fld id="{732D8518-1BEF-4CEC-9BF1-2134394D9D7C}" type="slidenum">
              <a:rPr lang="en-US" smtClean="0"/>
              <a:t>7</a:t>
            </a:fld>
            <a:endParaRPr lang="en-US"/>
          </a:p>
        </p:txBody>
      </p:sp>
    </p:spTree>
    <p:extLst>
      <p:ext uri="{BB962C8B-B14F-4D97-AF65-F5344CB8AC3E}">
        <p14:creationId xmlns:p14="http://schemas.microsoft.com/office/powerpoint/2010/main" val="3362752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rPr>
              <a:t>Keep it simple. You aren’t sharing your CAP table, and if you aren't confident when asking for money, nobody will give it to you.</a:t>
            </a:r>
            <a:endParaRPr lang="en-US" dirty="0"/>
          </a:p>
        </p:txBody>
      </p:sp>
      <p:sp>
        <p:nvSpPr>
          <p:cNvPr id="4" name="Slide Number Placeholder 3"/>
          <p:cNvSpPr>
            <a:spLocks noGrp="1"/>
          </p:cNvSpPr>
          <p:nvPr>
            <p:ph type="sldNum" sz="quarter" idx="5"/>
          </p:nvPr>
        </p:nvSpPr>
        <p:spPr/>
        <p:txBody>
          <a:bodyPr/>
          <a:lstStyle/>
          <a:p>
            <a:fld id="{732D8518-1BEF-4CEC-9BF1-2134394D9D7C}" type="slidenum">
              <a:rPr lang="en-US" smtClean="0"/>
              <a:t>8</a:t>
            </a:fld>
            <a:endParaRPr lang="en-US"/>
          </a:p>
        </p:txBody>
      </p:sp>
    </p:spTree>
    <p:extLst>
      <p:ext uri="{BB962C8B-B14F-4D97-AF65-F5344CB8AC3E}">
        <p14:creationId xmlns:p14="http://schemas.microsoft.com/office/powerpoint/2010/main" val="2191248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B573A-8038-02EC-A6F9-B1D832CEFD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271C21-C643-5951-BC0E-2A8575314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6DFDF0-D0A3-273D-9E8E-0063C563D4A5}"/>
              </a:ext>
            </a:extLst>
          </p:cNvPr>
          <p:cNvSpPr>
            <a:spLocks noGrp="1"/>
          </p:cNvSpPr>
          <p:nvPr>
            <p:ph type="body" idx="1"/>
          </p:nvPr>
        </p:nvSpPr>
        <p:spPr/>
        <p:txBody>
          <a:bodyPr/>
          <a:lstStyle/>
          <a:p>
            <a:pPr marL="0" marR="0" lvl="0" indent="0" algn="l" defTabSz="942289" rtl="0" eaLnBrk="1" fontAlgn="auto" latinLnBrk="0" hangingPunct="1">
              <a:lnSpc>
                <a:spcPct val="100000"/>
              </a:lnSpc>
              <a:spcBef>
                <a:spcPts val="0"/>
              </a:spcBef>
              <a:spcAft>
                <a:spcPts val="0"/>
              </a:spcAft>
              <a:buClrTx/>
              <a:buSzTx/>
              <a:buFontTx/>
              <a:buNone/>
              <a:tabLst/>
              <a:defRPr/>
            </a:pPr>
            <a:r>
              <a:rPr lang="en-US" sz="1200" dirty="0">
                <a:effectLst/>
              </a:rPr>
              <a:t>You need to explain where 80% of your money is going (not 100%). This is intended for potential investors, not an annual shareholder meeting or board meeting. You can always offer to answer more detailed questions after the presentation. To pay your salary is a horrible reason for using funds (suck it up and eat ramen), and to cover cash flow is the second-worst use of investor funds (that’s what loans are for). Sales, marketing, and developing sales channels are a good use of funds, but you have to be experienced in do this and have a specific plan you are prepared to defend. You also need to know who your potential suppliers will be, or you will not be prepared for fundraising. You need to have quotes in hand and be ready to spend that money.</a:t>
            </a:r>
            <a:endParaRPr lang="en-US" sz="1900" dirty="0">
              <a:solidFill>
                <a:srgbClr val="222222"/>
              </a:solidFill>
              <a:latin typeface="Calibri" panose="020F0502020204030204" pitchFamily="34" charset="0"/>
            </a:endParaRPr>
          </a:p>
        </p:txBody>
      </p:sp>
      <p:sp>
        <p:nvSpPr>
          <p:cNvPr id="4" name="Slide Number Placeholder 3">
            <a:extLst>
              <a:ext uri="{FF2B5EF4-FFF2-40B4-BE49-F238E27FC236}">
                <a16:creationId xmlns:a16="http://schemas.microsoft.com/office/drawing/2014/main" id="{C0ACCD74-9CA3-E0DB-79C6-0151B03BCDAF}"/>
              </a:ext>
            </a:extLst>
          </p:cNvPr>
          <p:cNvSpPr>
            <a:spLocks noGrp="1"/>
          </p:cNvSpPr>
          <p:nvPr>
            <p:ph type="sldNum" sz="quarter" idx="5"/>
          </p:nvPr>
        </p:nvSpPr>
        <p:spPr/>
        <p:txBody>
          <a:bodyPr/>
          <a:lstStyle/>
          <a:p>
            <a:fld id="{732D8518-1BEF-4CEC-9BF1-2134394D9D7C}" type="slidenum">
              <a:rPr lang="en-US" smtClean="0"/>
              <a:t>9</a:t>
            </a:fld>
            <a:endParaRPr lang="en-US"/>
          </a:p>
        </p:txBody>
      </p:sp>
    </p:spTree>
    <p:extLst>
      <p:ext uri="{BB962C8B-B14F-4D97-AF65-F5344CB8AC3E}">
        <p14:creationId xmlns:p14="http://schemas.microsoft.com/office/powerpoint/2010/main" val="63364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e de titre">
    <p:bg>
      <p:bgPr>
        <a:solidFill>
          <a:schemeClr val="bg2">
            <a:lumMod val="1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0B155E-18A5-4C7F-90AE-4178F7D05A95}"/>
              </a:ext>
            </a:extLst>
          </p:cNvPr>
          <p:cNvSpPr>
            <a:spLocks noGrp="1"/>
          </p:cNvSpPr>
          <p:nvPr>
            <p:ph type="ctrTitle"/>
          </p:nvPr>
        </p:nvSpPr>
        <p:spPr>
          <a:xfrm>
            <a:off x="1163320" y="2414450"/>
            <a:ext cx="9865360" cy="1014550"/>
          </a:xfrm>
        </p:spPr>
        <p:txBody>
          <a:bodyPr anchor="b"/>
          <a:lstStyle>
            <a:lvl1pPr algn="ctr">
              <a:lnSpc>
                <a:spcPct val="100000"/>
              </a:lnSpc>
              <a:spcBef>
                <a:spcPts val="600"/>
              </a:spcBef>
              <a:spcAft>
                <a:spcPts val="600"/>
              </a:spcAft>
              <a:defRPr sz="7200" b="1" baseline="0">
                <a:solidFill>
                  <a:schemeClr val="bg1"/>
                </a:solidFill>
                <a:latin typeface="Garamond" panose="02020404030301010803" pitchFamily="18" charset="0"/>
              </a:defRPr>
            </a:lvl1pPr>
          </a:lstStyle>
          <a:p>
            <a:r>
              <a:rPr lang="fr-FR" dirty="0"/>
              <a:t>Modifiez le style du titre</a:t>
            </a:r>
            <a:endParaRPr lang="en-US" dirty="0"/>
          </a:p>
        </p:txBody>
      </p:sp>
      <p:sp>
        <p:nvSpPr>
          <p:cNvPr id="5" name="TextBox 4">
            <a:extLst>
              <a:ext uri="{FF2B5EF4-FFF2-40B4-BE49-F238E27FC236}">
                <a16:creationId xmlns:a16="http://schemas.microsoft.com/office/drawing/2014/main" id="{6E86530F-6348-F6BB-8FC2-9EFCF6284DA3}"/>
              </a:ext>
            </a:extLst>
          </p:cNvPr>
          <p:cNvSpPr txBox="1"/>
          <p:nvPr userDrawn="1"/>
        </p:nvSpPr>
        <p:spPr>
          <a:xfrm>
            <a:off x="11557590" y="6382194"/>
            <a:ext cx="534286" cy="369332"/>
          </a:xfrm>
          <a:prstGeom prst="rect">
            <a:avLst/>
          </a:prstGeom>
          <a:noFill/>
        </p:spPr>
        <p:txBody>
          <a:bodyPr wrap="square">
            <a:spAutoFit/>
          </a:bodyPr>
          <a:lstStyle/>
          <a:p>
            <a:pPr algn="ctr"/>
            <a:fld id="{B461119A-A634-411D-BB12-6EB0F83F2640}" type="slidenum">
              <a:rPr lang="en-US" sz="1800" b="0" i="0" smtClean="0">
                <a:solidFill>
                  <a:schemeClr val="bg1">
                    <a:lumMod val="95000"/>
                  </a:schemeClr>
                </a:solidFill>
                <a:latin typeface="Arial" charset="0"/>
                <a:ea typeface="Arial" charset="0"/>
                <a:cs typeface="Arial" charset="0"/>
              </a:rPr>
              <a:pPr algn="ctr"/>
              <a:t>‹#›</a:t>
            </a:fld>
            <a:endParaRPr lang="en-US" dirty="0">
              <a:solidFill>
                <a:schemeClr val="bg1">
                  <a:lumMod val="95000"/>
                </a:schemeClr>
              </a:solidFill>
            </a:endParaRPr>
          </a:p>
        </p:txBody>
      </p:sp>
    </p:spTree>
    <p:extLst>
      <p:ext uri="{BB962C8B-B14F-4D97-AF65-F5344CB8AC3E}">
        <p14:creationId xmlns:p14="http://schemas.microsoft.com/office/powerpoint/2010/main" val="1725245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1AF133-7111-4B40-8469-6B3C66F72A83}"/>
              </a:ext>
            </a:extLst>
          </p:cNvPr>
          <p:cNvSpPr>
            <a:spLocks noGrp="1"/>
          </p:cNvSpPr>
          <p:nvPr>
            <p:ph type="title"/>
          </p:nvPr>
        </p:nvSpPr>
        <p:spPr/>
        <p:txBody>
          <a:bodyPr/>
          <a:lstStyle/>
          <a:p>
            <a:r>
              <a:rPr lang="fr-FR" dirty="0"/>
              <a:t>Modifiez le style du titre</a:t>
            </a:r>
            <a:endParaRPr lang="en-US" dirty="0"/>
          </a:p>
        </p:txBody>
      </p:sp>
      <p:sp>
        <p:nvSpPr>
          <p:cNvPr id="3" name="Espace réservé du contenu 2">
            <a:extLst>
              <a:ext uri="{FF2B5EF4-FFF2-40B4-BE49-F238E27FC236}">
                <a16:creationId xmlns:a16="http://schemas.microsoft.com/office/drawing/2014/main" id="{96FC7531-BB39-4823-A8A6-613CA7D523D2}"/>
              </a:ext>
            </a:extLst>
          </p:cNvPr>
          <p:cNvSpPr>
            <a:spLocks noGrp="1"/>
          </p:cNvSpPr>
          <p:nvPr>
            <p:ph idx="1"/>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TextBox 4">
            <a:extLst>
              <a:ext uri="{FF2B5EF4-FFF2-40B4-BE49-F238E27FC236}">
                <a16:creationId xmlns:a16="http://schemas.microsoft.com/office/drawing/2014/main" id="{7B33A37D-AE1A-2CFA-B2BE-6BE627151524}"/>
              </a:ext>
            </a:extLst>
          </p:cNvPr>
          <p:cNvSpPr txBox="1"/>
          <p:nvPr userDrawn="1"/>
        </p:nvSpPr>
        <p:spPr>
          <a:xfrm>
            <a:off x="11557590" y="6382194"/>
            <a:ext cx="534286" cy="369332"/>
          </a:xfrm>
          <a:prstGeom prst="rect">
            <a:avLst/>
          </a:prstGeom>
          <a:noFill/>
        </p:spPr>
        <p:txBody>
          <a:bodyPr wrap="square">
            <a:spAutoFit/>
          </a:bodyPr>
          <a:lstStyle/>
          <a:p>
            <a:pPr algn="ctr"/>
            <a:fld id="{B461119A-A634-411D-BB12-6EB0F83F2640}" type="slidenum">
              <a:rPr lang="en-US" sz="1800" b="0" i="0" smtClean="0">
                <a:solidFill>
                  <a:schemeClr val="bg1">
                    <a:lumMod val="95000"/>
                  </a:schemeClr>
                </a:solidFill>
                <a:latin typeface="Arial" charset="0"/>
                <a:ea typeface="Arial" charset="0"/>
                <a:cs typeface="Arial" charset="0"/>
              </a:rPr>
              <a:pPr algn="ctr"/>
              <a:t>‹#›</a:t>
            </a:fld>
            <a:endParaRPr lang="en-US" dirty="0">
              <a:solidFill>
                <a:schemeClr val="bg1">
                  <a:lumMod val="95000"/>
                </a:schemeClr>
              </a:solidFill>
            </a:endParaRPr>
          </a:p>
        </p:txBody>
      </p:sp>
    </p:spTree>
    <p:extLst>
      <p:ext uri="{BB962C8B-B14F-4D97-AF65-F5344CB8AC3E}">
        <p14:creationId xmlns:p14="http://schemas.microsoft.com/office/powerpoint/2010/main" val="339877200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0921447-392E-4A79-B3E4-342C1BF2EB54}"/>
              </a:ext>
            </a:extLst>
          </p:cNvPr>
          <p:cNvSpPr>
            <a:spLocks noGrp="1"/>
          </p:cNvSpPr>
          <p:nvPr>
            <p:ph type="dt" sz="half" idx="10"/>
          </p:nvPr>
        </p:nvSpPr>
        <p:spPr/>
        <p:txBody>
          <a:bodyPr/>
          <a:lstStyle/>
          <a:p>
            <a:fld id="{DCEFEA15-78FF-429B-9431-1EA5782417B1}" type="datetimeFigureOut">
              <a:rPr lang="en-US" smtClean="0"/>
              <a:t>10/8/2025</a:t>
            </a:fld>
            <a:endParaRPr lang="en-US"/>
          </a:p>
        </p:txBody>
      </p:sp>
      <p:sp>
        <p:nvSpPr>
          <p:cNvPr id="3" name="Espace réservé du pied de page 2">
            <a:extLst>
              <a:ext uri="{FF2B5EF4-FFF2-40B4-BE49-F238E27FC236}">
                <a16:creationId xmlns:a16="http://schemas.microsoft.com/office/drawing/2014/main" id="{1B377200-FBF2-4D5F-A9D2-AF01D37C20A6}"/>
              </a:ext>
            </a:extLst>
          </p:cNvPr>
          <p:cNvSpPr>
            <a:spLocks noGrp="1"/>
          </p:cNvSpPr>
          <p:nvPr>
            <p:ph type="ftr" sz="quarter" idx="11"/>
          </p:nvPr>
        </p:nvSpPr>
        <p:spPr/>
        <p:txBody>
          <a:bodyPr/>
          <a:lstStyle/>
          <a:p>
            <a:endParaRPr lang="en-US"/>
          </a:p>
        </p:txBody>
      </p:sp>
      <p:sp>
        <p:nvSpPr>
          <p:cNvPr id="4" name="Espace réservé du numéro de diapositive 3">
            <a:extLst>
              <a:ext uri="{FF2B5EF4-FFF2-40B4-BE49-F238E27FC236}">
                <a16:creationId xmlns:a16="http://schemas.microsoft.com/office/drawing/2014/main" id="{880D4366-9D8F-46FD-8497-019E11D5D449}"/>
              </a:ext>
            </a:extLst>
          </p:cNvPr>
          <p:cNvSpPr>
            <a:spLocks noGrp="1"/>
          </p:cNvSpPr>
          <p:nvPr>
            <p:ph type="sldNum" sz="quarter" idx="12"/>
          </p:nvPr>
        </p:nvSpPr>
        <p:spPr/>
        <p:txBody>
          <a:bodyPr/>
          <a:lstStyle/>
          <a:p>
            <a:fld id="{F9976A1D-82EC-4EEC-BDCC-664881B68002}" type="slidenum">
              <a:rPr lang="en-US" smtClean="0"/>
              <a:t>‹#›</a:t>
            </a:fld>
            <a:endParaRPr lang="en-US"/>
          </a:p>
        </p:txBody>
      </p:sp>
    </p:spTree>
    <p:extLst>
      <p:ext uri="{BB962C8B-B14F-4D97-AF65-F5344CB8AC3E}">
        <p14:creationId xmlns:p14="http://schemas.microsoft.com/office/powerpoint/2010/main" val="41512278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10000"/>
          </a:schemeClr>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440B4F3-E9F0-4320-9BFB-5D36ED50401C}"/>
              </a:ext>
            </a:extLst>
          </p:cNvPr>
          <p:cNvSpPr>
            <a:spLocks noGrp="1"/>
          </p:cNvSpPr>
          <p:nvPr>
            <p:ph type="title"/>
          </p:nvPr>
        </p:nvSpPr>
        <p:spPr>
          <a:xfrm>
            <a:off x="728980" y="413060"/>
            <a:ext cx="10734040" cy="928060"/>
          </a:xfrm>
          <a:prstGeom prst="rect">
            <a:avLst/>
          </a:prstGeom>
        </p:spPr>
        <p:txBody>
          <a:bodyPr vert="horz" lIns="91440" tIns="45720" rIns="91440" bIns="45720" rtlCol="0" anchor="ctr">
            <a:noAutofit/>
          </a:bodyPr>
          <a:lstStyle/>
          <a:p>
            <a:r>
              <a:rPr lang="fr-FR" dirty="0"/>
              <a:t>Modifiez le style du titre</a:t>
            </a:r>
            <a:endParaRPr lang="en-US" dirty="0"/>
          </a:p>
        </p:txBody>
      </p:sp>
      <p:sp>
        <p:nvSpPr>
          <p:cNvPr id="3" name="Espace réservé du texte 2">
            <a:extLst>
              <a:ext uri="{FF2B5EF4-FFF2-40B4-BE49-F238E27FC236}">
                <a16:creationId xmlns:a16="http://schemas.microsoft.com/office/drawing/2014/main" id="{E9E8D9EE-47BC-4AE4-8D06-DF01F454509C}"/>
              </a:ext>
            </a:extLst>
          </p:cNvPr>
          <p:cNvSpPr>
            <a:spLocks noGrp="1"/>
          </p:cNvSpPr>
          <p:nvPr>
            <p:ph type="body" idx="1"/>
          </p:nvPr>
        </p:nvSpPr>
        <p:spPr>
          <a:xfrm>
            <a:off x="728980" y="1595120"/>
            <a:ext cx="10734040" cy="497174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TextBox 3">
            <a:extLst>
              <a:ext uri="{FF2B5EF4-FFF2-40B4-BE49-F238E27FC236}">
                <a16:creationId xmlns:a16="http://schemas.microsoft.com/office/drawing/2014/main" id="{C4E1D4E0-7B08-B5BD-0E36-D2C0AFD3A122}"/>
              </a:ext>
            </a:extLst>
          </p:cNvPr>
          <p:cNvSpPr txBox="1"/>
          <p:nvPr userDrawn="1"/>
        </p:nvSpPr>
        <p:spPr>
          <a:xfrm>
            <a:off x="11557590" y="6382194"/>
            <a:ext cx="534286" cy="369332"/>
          </a:xfrm>
          <a:prstGeom prst="rect">
            <a:avLst/>
          </a:prstGeom>
          <a:noFill/>
        </p:spPr>
        <p:txBody>
          <a:bodyPr wrap="square">
            <a:spAutoFit/>
          </a:bodyPr>
          <a:lstStyle/>
          <a:p>
            <a:pPr algn="ctr"/>
            <a:fld id="{B461119A-A634-411D-BB12-6EB0F83F2640}" type="slidenum">
              <a:rPr lang="en-US" sz="1800" b="0" i="0" smtClean="0">
                <a:solidFill>
                  <a:schemeClr val="bg1">
                    <a:lumMod val="95000"/>
                  </a:schemeClr>
                </a:solidFill>
                <a:latin typeface="Arial" charset="0"/>
                <a:ea typeface="Arial" charset="0"/>
                <a:cs typeface="Arial" charset="0"/>
              </a:rPr>
              <a:pPr algn="ctr"/>
              <a:t>‹#›</a:t>
            </a:fld>
            <a:endParaRPr lang="en-US" dirty="0">
              <a:solidFill>
                <a:schemeClr val="bg1">
                  <a:lumMod val="95000"/>
                </a:schemeClr>
              </a:solidFill>
            </a:endParaRPr>
          </a:p>
        </p:txBody>
      </p:sp>
    </p:spTree>
    <p:extLst>
      <p:ext uri="{BB962C8B-B14F-4D97-AF65-F5344CB8AC3E}">
        <p14:creationId xmlns:p14="http://schemas.microsoft.com/office/powerpoint/2010/main" val="1992656849"/>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Lst>
  <p:hf hdr="0" ftr="0" dt="0"/>
  <p:txStyles>
    <p:titleStyle>
      <a:lvl1pPr algn="l" defTabSz="914400" rtl="0" eaLnBrk="1" latinLnBrk="0" hangingPunct="1">
        <a:lnSpc>
          <a:spcPct val="90000"/>
        </a:lnSpc>
        <a:spcBef>
          <a:spcPct val="0"/>
        </a:spcBef>
        <a:buNone/>
        <a:defRPr sz="6000" kern="1200">
          <a:solidFill>
            <a:schemeClr val="bg1"/>
          </a:solidFill>
          <a:latin typeface="Garamond" panose="020204040303010108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000" kern="1200" baseline="0">
          <a:solidFill>
            <a:schemeClr val="bg1"/>
          </a:solidFill>
          <a:latin typeface="Garamond" panose="020204040303010108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kern="1200" baseline="0">
          <a:solidFill>
            <a:schemeClr val="bg1"/>
          </a:solidFill>
          <a:latin typeface="Garamond" panose="020204040303010108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kern="1200" baseline="0">
          <a:solidFill>
            <a:schemeClr val="bg1"/>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kern="1200" baseline="0">
          <a:solidFill>
            <a:schemeClr val="bg1"/>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kern="1200" baseline="0">
          <a:solidFill>
            <a:schemeClr val="bg1"/>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svg"/><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pic>
        <p:nvPicPr>
          <p:cNvPr id="10" name="Picture 9" descr="A circular diagram with words&#10;&#10;AI-generated content may be incorrect.">
            <a:extLst>
              <a:ext uri="{FF2B5EF4-FFF2-40B4-BE49-F238E27FC236}">
                <a16:creationId xmlns:a16="http://schemas.microsoft.com/office/drawing/2014/main" id="{E357E07B-5B70-A546-48C2-DCC6835BDC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8343" y="116115"/>
            <a:ext cx="1529180" cy="1571536"/>
          </a:xfrm>
          <a:prstGeom prst="rect">
            <a:avLst/>
          </a:prstGeom>
        </p:spPr>
      </p:pic>
      <p:pic>
        <p:nvPicPr>
          <p:cNvPr id="5" name="Picture 4">
            <a:extLst>
              <a:ext uri="{FF2B5EF4-FFF2-40B4-BE49-F238E27FC236}">
                <a16:creationId xmlns:a16="http://schemas.microsoft.com/office/drawing/2014/main" id="{39281D90-14A7-8C0B-8641-0C8C094192D9}"/>
              </a:ext>
            </a:extLst>
          </p:cNvPr>
          <p:cNvPicPr>
            <a:picLocks noChangeAspect="1"/>
          </p:cNvPicPr>
          <p:nvPr/>
        </p:nvPicPr>
        <p:blipFill>
          <a:blip r:embed="rId4"/>
          <a:stretch>
            <a:fillRect/>
          </a:stretch>
        </p:blipFill>
        <p:spPr>
          <a:xfrm flipH="1">
            <a:off x="1446406" y="3900751"/>
            <a:ext cx="9299188" cy="2082038"/>
          </a:xfrm>
          <a:prstGeom prst="leftArrow">
            <a:avLst>
              <a:gd name="adj1" fmla="val 61005"/>
              <a:gd name="adj2" fmla="val 50000"/>
            </a:avLst>
          </a:prstGeom>
        </p:spPr>
      </p:pic>
      <p:sp>
        <p:nvSpPr>
          <p:cNvPr id="6" name="Title 6">
            <a:extLst>
              <a:ext uri="{FF2B5EF4-FFF2-40B4-BE49-F238E27FC236}">
                <a16:creationId xmlns:a16="http://schemas.microsoft.com/office/drawing/2014/main" id="{916D1DB8-37AE-D693-A272-FE69AF861FD3}"/>
              </a:ext>
            </a:extLst>
          </p:cNvPr>
          <p:cNvSpPr txBox="1">
            <a:spLocks/>
          </p:cNvSpPr>
          <p:nvPr/>
        </p:nvSpPr>
        <p:spPr>
          <a:xfrm>
            <a:off x="0" y="1434045"/>
            <a:ext cx="12192000" cy="2375264"/>
          </a:xfrm>
          <a:prstGeom prst="rect">
            <a:avLst/>
          </a:prstGeom>
        </p:spPr>
        <p:txBody>
          <a:bodyPr vert="horz" lIns="91440" tIns="45720" rIns="91440" bIns="45720" rtlCol="0" anchor="b">
            <a:noAutofit/>
          </a:bodyPr>
          <a:lstStyle>
            <a:lvl1pPr algn="ctr" defTabSz="914400" rtl="0" eaLnBrk="1" latinLnBrk="0" hangingPunct="1">
              <a:lnSpc>
                <a:spcPct val="100000"/>
              </a:lnSpc>
              <a:spcBef>
                <a:spcPts val="600"/>
              </a:spcBef>
              <a:spcAft>
                <a:spcPts val="600"/>
              </a:spcAft>
              <a:buNone/>
              <a:defRPr sz="7200" b="1" kern="1200" baseline="0">
                <a:solidFill>
                  <a:schemeClr val="bg1"/>
                </a:solidFill>
                <a:latin typeface="Garamond" panose="02020404030301010803" pitchFamily="18" charset="0"/>
                <a:ea typeface="+mj-ea"/>
                <a:cs typeface="+mj-cs"/>
              </a:defRPr>
            </a:lvl1pPr>
          </a:lstStyle>
          <a:p>
            <a:r>
              <a:rPr lang="en-US" sz="6000">
                <a:solidFill>
                  <a:schemeClr val="bg1">
                    <a:lumMod val="50000"/>
                  </a:schemeClr>
                </a:solidFill>
              </a:rPr>
              <a:t>Medical Device Academy, Inc.</a:t>
            </a:r>
            <a:br>
              <a:rPr lang="en-US" sz="6000"/>
            </a:br>
            <a:r>
              <a:rPr lang="en-US" sz="6000"/>
              <a:t>MedTech Pitch Deck</a:t>
            </a:r>
            <a:endParaRPr lang="en-US" sz="6000" dirty="0"/>
          </a:p>
        </p:txBody>
      </p:sp>
    </p:spTree>
    <p:extLst>
      <p:ext uri="{BB962C8B-B14F-4D97-AF65-F5344CB8AC3E}">
        <p14:creationId xmlns:p14="http://schemas.microsoft.com/office/powerpoint/2010/main" val="2643734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605C5-664F-63F6-9886-C03B7C912DCE}"/>
              </a:ext>
            </a:extLst>
          </p:cNvPr>
          <p:cNvSpPr>
            <a:spLocks noGrp="1"/>
          </p:cNvSpPr>
          <p:nvPr>
            <p:ph type="title"/>
          </p:nvPr>
        </p:nvSpPr>
        <p:spPr/>
        <p:txBody>
          <a:bodyPr/>
          <a:lstStyle/>
          <a:p>
            <a:r>
              <a:rPr lang="en-US" dirty="0"/>
              <a:t>Business Model</a:t>
            </a:r>
          </a:p>
        </p:txBody>
      </p:sp>
      <p:sp>
        <p:nvSpPr>
          <p:cNvPr id="3" name="Content Placeholder 2">
            <a:extLst>
              <a:ext uri="{FF2B5EF4-FFF2-40B4-BE49-F238E27FC236}">
                <a16:creationId xmlns:a16="http://schemas.microsoft.com/office/drawing/2014/main" id="{2672351A-C790-F53B-0BAC-28C4240B1410}"/>
              </a:ext>
            </a:extLst>
          </p:cNvPr>
          <p:cNvSpPr>
            <a:spLocks noGrp="1"/>
          </p:cNvSpPr>
          <p:nvPr>
            <p:ph idx="1"/>
          </p:nvPr>
        </p:nvSpPr>
        <p:spPr/>
        <p:txBody>
          <a:bodyPr/>
          <a:lstStyle/>
          <a:p>
            <a:r>
              <a:rPr lang="en-US" dirty="0"/>
              <a:t> What are your COGS?</a:t>
            </a:r>
          </a:p>
          <a:p>
            <a:r>
              <a:rPr lang="en-US" dirty="0"/>
              <a:t> What is your proposed pricing model?</a:t>
            </a:r>
          </a:p>
          <a:p>
            <a:r>
              <a:rPr lang="en-US" dirty="0"/>
              <a:t> How are competitor products priced?</a:t>
            </a:r>
          </a:p>
          <a:p>
            <a:r>
              <a:rPr lang="en-US" dirty="0"/>
              <a:t> What is the </a:t>
            </a:r>
            <a:r>
              <a:rPr lang="en-US" dirty="0">
                <a:solidFill>
                  <a:srgbClr val="FFFF00"/>
                </a:solidFill>
              </a:rPr>
              <a:t>real</a:t>
            </a:r>
            <a:r>
              <a:rPr lang="en-US" dirty="0"/>
              <a:t> market size?</a:t>
            </a:r>
          </a:p>
          <a:p>
            <a:r>
              <a:rPr lang="en-US" dirty="0"/>
              <a:t> What market share % do you need to be profitable?</a:t>
            </a:r>
          </a:p>
        </p:txBody>
      </p:sp>
      <p:pic>
        <p:nvPicPr>
          <p:cNvPr id="1028" name="Picture 4" descr="Hockey Stick Png File Transparent PNG Image">
            <a:extLst>
              <a:ext uri="{FF2B5EF4-FFF2-40B4-BE49-F238E27FC236}">
                <a16:creationId xmlns:a16="http://schemas.microsoft.com/office/drawing/2014/main" id="{3EC49C87-A193-5D0A-F237-1A95EC3303A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015" b="33912"/>
          <a:stretch>
            <a:fillRect/>
          </a:stretch>
        </p:blipFill>
        <p:spPr bwMode="auto">
          <a:xfrm flipH="1">
            <a:off x="728980" y="4453898"/>
            <a:ext cx="11458576" cy="2112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899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4">
            <a:extLst>
              <a:ext uri="{FF2B5EF4-FFF2-40B4-BE49-F238E27FC236}">
                <a16:creationId xmlns:a16="http://schemas.microsoft.com/office/drawing/2014/main" id="{B351233C-D3D6-A8E7-5F18-A079436AE594}"/>
              </a:ext>
            </a:extLst>
          </p:cNvPr>
          <p:cNvSpPr txBox="1"/>
          <p:nvPr/>
        </p:nvSpPr>
        <p:spPr>
          <a:xfrm>
            <a:off x="5052968" y="748831"/>
            <a:ext cx="5185257" cy="923330"/>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Montserrat Black" panose="00000A00000000000000" pitchFamily="2" charset="0"/>
                <a:ea typeface="+mn-ea"/>
                <a:cs typeface="+mn-cs"/>
              </a:rPr>
              <a:t>Contact Us</a:t>
            </a:r>
          </a:p>
        </p:txBody>
      </p:sp>
      <p:sp>
        <p:nvSpPr>
          <p:cNvPr id="5" name="Rectangle 11">
            <a:extLst>
              <a:ext uri="{FF2B5EF4-FFF2-40B4-BE49-F238E27FC236}">
                <a16:creationId xmlns:a16="http://schemas.microsoft.com/office/drawing/2014/main" id="{0A6095EE-4427-7CB4-9F98-4D0813E95DB8}"/>
              </a:ext>
            </a:extLst>
          </p:cNvPr>
          <p:cNvSpPr>
            <a:spLocks noChangeArrowheads="1"/>
          </p:cNvSpPr>
          <p:nvPr/>
        </p:nvSpPr>
        <p:spPr bwMode="auto">
          <a:xfrm>
            <a:off x="6047499" y="2278755"/>
            <a:ext cx="28325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white"/>
                </a:solidFill>
                <a:effectLst/>
                <a:uLnTx/>
                <a:uFillTx/>
                <a:latin typeface="Montserrat Light" panose="00000400000000000000" pitchFamily="2" charset="0"/>
                <a:ea typeface="+mn-ea"/>
                <a:cs typeface="+mn-cs"/>
              </a:rPr>
              <a:t>rob@fdaestar.com</a:t>
            </a:r>
            <a:endParaRPr kumimoji="0" lang="en-US" altLang="en-US" sz="1600" b="0" i="0" u="none" strike="noStrike" kern="1200" cap="none" spc="0" normalizeH="0" baseline="0" noProof="0" dirty="0">
              <a:ln>
                <a:noFill/>
              </a:ln>
              <a:solidFill>
                <a:prstClr val="white"/>
              </a:solidFill>
              <a:effectLst/>
              <a:uLnTx/>
              <a:uFillTx/>
              <a:latin typeface="Montserrat Light" panose="00000400000000000000" pitchFamily="2" charset="0"/>
              <a:ea typeface="+mn-ea"/>
              <a:cs typeface="+mn-cs"/>
            </a:endParaRPr>
          </a:p>
        </p:txBody>
      </p:sp>
      <p:sp>
        <p:nvSpPr>
          <p:cNvPr id="6" name="Rectangle 5">
            <a:extLst>
              <a:ext uri="{FF2B5EF4-FFF2-40B4-BE49-F238E27FC236}">
                <a16:creationId xmlns:a16="http://schemas.microsoft.com/office/drawing/2014/main" id="{0F0252C6-F35F-2204-40B3-71B0B277A7E4}"/>
              </a:ext>
            </a:extLst>
          </p:cNvPr>
          <p:cNvSpPr>
            <a:spLocks noChangeArrowheads="1"/>
          </p:cNvSpPr>
          <p:nvPr/>
        </p:nvSpPr>
        <p:spPr bwMode="auto">
          <a:xfrm>
            <a:off x="6096000" y="3513208"/>
            <a:ext cx="21800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white"/>
                </a:solidFill>
                <a:effectLst/>
                <a:uLnTx/>
                <a:uFillTx/>
                <a:latin typeface="Montserrat Light" panose="00000400000000000000" pitchFamily="2" charset="0"/>
                <a:ea typeface="+mn-ea"/>
                <a:cs typeface="+mn-cs"/>
              </a:rPr>
              <a:t>+1.802.258.1881</a:t>
            </a:r>
            <a:endParaRPr kumimoji="0" lang="en-US" altLang="en-US" sz="1600" b="0" i="0" u="none" strike="noStrike" kern="1200" cap="none" spc="0" normalizeH="0" baseline="0" noProof="0" dirty="0">
              <a:ln>
                <a:noFill/>
              </a:ln>
              <a:solidFill>
                <a:prstClr val="white"/>
              </a:solidFill>
              <a:effectLst/>
              <a:uLnTx/>
              <a:uFillTx/>
              <a:latin typeface="Montserrat Light" panose="00000400000000000000" pitchFamily="2" charset="0"/>
              <a:ea typeface="+mn-ea"/>
              <a:cs typeface="+mn-cs"/>
            </a:endParaRPr>
          </a:p>
        </p:txBody>
      </p:sp>
      <p:pic>
        <p:nvPicPr>
          <p:cNvPr id="7" name="Graphique 9">
            <a:extLst>
              <a:ext uri="{FF2B5EF4-FFF2-40B4-BE49-F238E27FC236}">
                <a16:creationId xmlns:a16="http://schemas.microsoft.com/office/drawing/2014/main" id="{120D2220-AA78-EEBF-A18B-670BF97C97D2}"/>
              </a:ext>
            </a:extLst>
          </p:cNvPr>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t="4265" b="23271"/>
          <a:stretch/>
        </p:blipFill>
        <p:spPr>
          <a:xfrm>
            <a:off x="5027990" y="3378548"/>
            <a:ext cx="730489" cy="661284"/>
          </a:xfrm>
          <a:prstGeom prst="rect">
            <a:avLst/>
          </a:prstGeom>
        </p:spPr>
      </p:pic>
      <p:pic>
        <p:nvPicPr>
          <p:cNvPr id="8" name="Graphique 11">
            <a:extLst>
              <a:ext uri="{FF2B5EF4-FFF2-40B4-BE49-F238E27FC236}">
                <a16:creationId xmlns:a16="http://schemas.microsoft.com/office/drawing/2014/main" id="{FD9987F6-D85F-653C-85FC-EA75604F23F4}"/>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3575" b="20817"/>
          <a:stretch/>
        </p:blipFill>
        <p:spPr>
          <a:xfrm>
            <a:off x="4969883" y="2065286"/>
            <a:ext cx="846704" cy="800219"/>
          </a:xfrm>
          <a:prstGeom prst="rect">
            <a:avLst/>
          </a:prstGeom>
        </p:spPr>
      </p:pic>
      <p:pic>
        <p:nvPicPr>
          <p:cNvPr id="9" name="Graphique 18">
            <a:extLst>
              <a:ext uri="{FF2B5EF4-FFF2-40B4-BE49-F238E27FC236}">
                <a16:creationId xmlns:a16="http://schemas.microsoft.com/office/drawing/2014/main" id="{BD7C0A70-69A7-26F6-54E4-9AC7CC041561}"/>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19232"/>
          <a:stretch/>
        </p:blipFill>
        <p:spPr>
          <a:xfrm>
            <a:off x="5079523" y="4664463"/>
            <a:ext cx="654997" cy="661283"/>
          </a:xfrm>
          <a:prstGeom prst="rect">
            <a:avLst/>
          </a:prstGeom>
        </p:spPr>
      </p:pic>
      <p:sp>
        <p:nvSpPr>
          <p:cNvPr id="10" name="Rectangle 9">
            <a:extLst>
              <a:ext uri="{FF2B5EF4-FFF2-40B4-BE49-F238E27FC236}">
                <a16:creationId xmlns:a16="http://schemas.microsoft.com/office/drawing/2014/main" id="{CB28B6AA-D39E-9C96-60BD-D0092D36FD26}"/>
              </a:ext>
            </a:extLst>
          </p:cNvPr>
          <p:cNvSpPr/>
          <p:nvPr/>
        </p:nvSpPr>
        <p:spPr>
          <a:xfrm>
            <a:off x="6032000" y="4807033"/>
            <a:ext cx="590423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Montserrat Light" panose="00000400000000000000" pitchFamily="2" charset="0"/>
                <a:ea typeface="+mn-ea"/>
                <a:cs typeface="+mn-cs"/>
              </a:rPr>
              <a:t>https://calendly.com/13485cert/30min </a:t>
            </a:r>
          </a:p>
        </p:txBody>
      </p:sp>
      <p:sp>
        <p:nvSpPr>
          <p:cNvPr id="11" name="TextBox 5">
            <a:extLst>
              <a:ext uri="{FF2B5EF4-FFF2-40B4-BE49-F238E27FC236}">
                <a16:creationId xmlns:a16="http://schemas.microsoft.com/office/drawing/2014/main" id="{F378BDD4-A26B-C399-AD7E-6D35CEA35E19}"/>
              </a:ext>
            </a:extLst>
          </p:cNvPr>
          <p:cNvSpPr txBox="1"/>
          <p:nvPr/>
        </p:nvSpPr>
        <p:spPr>
          <a:xfrm>
            <a:off x="1271692" y="248586"/>
            <a:ext cx="2774342"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Montserrat Light" panose="00000400000000000000" pitchFamily="2" charset="0"/>
                <a:ea typeface="+mn-ea"/>
                <a:cs typeface="+mn-cs"/>
              </a:rPr>
              <a:t>Rob</a:t>
            </a:r>
            <a:r>
              <a:rPr kumimoji="0" lang="en-US" sz="4000" b="0" i="0" u="none" strike="noStrike" kern="1200" cap="none" spc="0" normalizeH="0" baseline="0" noProof="0" dirty="0">
                <a:ln>
                  <a:noFill/>
                </a:ln>
                <a:solidFill>
                  <a:prstClr val="white"/>
                </a:solidFill>
                <a:effectLst/>
                <a:uLnTx/>
                <a:uFillTx/>
                <a:latin typeface="Montserrat ExtraBold" panose="00000900000000000000" pitchFamily="2" charset="0"/>
                <a:ea typeface="+mn-ea"/>
                <a:cs typeface="+mn-cs"/>
              </a:rPr>
              <a:t> Packard</a:t>
            </a:r>
          </a:p>
        </p:txBody>
      </p:sp>
      <p:grpSp>
        <p:nvGrpSpPr>
          <p:cNvPr id="12" name="Group 11">
            <a:extLst>
              <a:ext uri="{FF2B5EF4-FFF2-40B4-BE49-F238E27FC236}">
                <a16:creationId xmlns:a16="http://schemas.microsoft.com/office/drawing/2014/main" id="{7969AB80-D69B-71E5-BA49-5268DE6C21F1}"/>
              </a:ext>
            </a:extLst>
          </p:cNvPr>
          <p:cNvGrpSpPr/>
          <p:nvPr/>
        </p:nvGrpSpPr>
        <p:grpSpPr>
          <a:xfrm>
            <a:off x="1885597" y="5704251"/>
            <a:ext cx="10154742" cy="984885"/>
            <a:chOff x="2169140" y="484958"/>
            <a:chExt cx="10154742" cy="984885"/>
          </a:xfrm>
        </p:grpSpPr>
        <p:grpSp>
          <p:nvGrpSpPr>
            <p:cNvPr id="13" name="Graphique 60">
              <a:extLst>
                <a:ext uri="{FF2B5EF4-FFF2-40B4-BE49-F238E27FC236}">
                  <a16:creationId xmlns:a16="http://schemas.microsoft.com/office/drawing/2014/main" id="{4DDB15EA-9DF6-9211-BAF5-80746C4CA6DD}"/>
                </a:ext>
              </a:extLst>
            </p:cNvPr>
            <p:cNvGrpSpPr>
              <a:grpSpLocks noChangeAspect="1"/>
            </p:cNvGrpSpPr>
            <p:nvPr/>
          </p:nvGrpSpPr>
          <p:grpSpPr>
            <a:xfrm>
              <a:off x="2169140" y="551854"/>
              <a:ext cx="1767664" cy="827317"/>
              <a:chOff x="-1702250" y="5043027"/>
              <a:chExt cx="1350761" cy="632194"/>
            </a:xfrm>
          </p:grpSpPr>
          <p:grpSp>
            <p:nvGrpSpPr>
              <p:cNvPr id="15" name="Graphique 60">
                <a:extLst>
                  <a:ext uri="{FF2B5EF4-FFF2-40B4-BE49-F238E27FC236}">
                    <a16:creationId xmlns:a16="http://schemas.microsoft.com/office/drawing/2014/main" id="{11B6CBB7-9CAA-BAD4-1812-77316B5D0120}"/>
                  </a:ext>
                </a:extLst>
              </p:cNvPr>
              <p:cNvGrpSpPr/>
              <p:nvPr/>
            </p:nvGrpSpPr>
            <p:grpSpPr>
              <a:xfrm>
                <a:off x="-1664493" y="5496359"/>
                <a:ext cx="1275435" cy="178861"/>
                <a:chOff x="-1664493" y="5496359"/>
                <a:chExt cx="1275435" cy="178861"/>
              </a:xfrm>
              <a:solidFill>
                <a:srgbClr val="FF293D"/>
              </a:solidFill>
            </p:grpSpPr>
            <p:sp>
              <p:nvSpPr>
                <p:cNvPr id="26" name="Graphique 60">
                  <a:extLst>
                    <a:ext uri="{FF2B5EF4-FFF2-40B4-BE49-F238E27FC236}">
                      <a16:creationId xmlns:a16="http://schemas.microsoft.com/office/drawing/2014/main" id="{FD0B5251-8EF0-FE71-6024-0E6B1C660992}"/>
                    </a:ext>
                  </a:extLst>
                </p:cNvPr>
                <p:cNvSpPr/>
                <p:nvPr/>
              </p:nvSpPr>
              <p:spPr>
                <a:xfrm>
                  <a:off x="-1664493" y="5496359"/>
                  <a:ext cx="110961" cy="178861"/>
                </a:xfrm>
                <a:custGeom>
                  <a:avLst/>
                  <a:gdLst>
                    <a:gd name="connsiteX0" fmla="*/ 57166 w 110961"/>
                    <a:gd name="connsiteY0" fmla="*/ 147907 h 178861"/>
                    <a:gd name="connsiteX1" fmla="*/ 79321 w 110961"/>
                    <a:gd name="connsiteY1" fmla="*/ 126501 h 178861"/>
                    <a:gd name="connsiteX2" fmla="*/ 49490 w 110961"/>
                    <a:gd name="connsiteY2" fmla="*/ 97357 h 178861"/>
                    <a:gd name="connsiteX3" fmla="*/ 6303 w 110961"/>
                    <a:gd name="connsiteY3" fmla="*/ 48866 h 178861"/>
                    <a:gd name="connsiteX4" fmla="*/ 56854 w 110961"/>
                    <a:gd name="connsiteY4" fmla="*/ 0 h 178861"/>
                    <a:gd name="connsiteX5" fmla="*/ 106718 w 110961"/>
                    <a:gd name="connsiteY5" fmla="*/ 48866 h 178861"/>
                    <a:gd name="connsiteX6" fmla="*/ 74078 w 110961"/>
                    <a:gd name="connsiteY6" fmla="*/ 48866 h 178861"/>
                    <a:gd name="connsiteX7" fmla="*/ 55106 w 110961"/>
                    <a:gd name="connsiteY7" fmla="*/ 30954 h 178861"/>
                    <a:gd name="connsiteX8" fmla="*/ 37882 w 110961"/>
                    <a:gd name="connsiteY8" fmla="*/ 48866 h 178861"/>
                    <a:gd name="connsiteX9" fmla="*/ 59662 w 110961"/>
                    <a:gd name="connsiteY9" fmla="*/ 69959 h 178861"/>
                    <a:gd name="connsiteX10" fmla="*/ 110962 w 110961"/>
                    <a:gd name="connsiteY10" fmla="*/ 124442 h 178861"/>
                    <a:gd name="connsiteX11" fmla="*/ 55481 w 110961"/>
                    <a:gd name="connsiteY11" fmla="*/ 178862 h 178861"/>
                    <a:gd name="connsiteX12" fmla="*/ 0 w 110961"/>
                    <a:gd name="connsiteY12" fmla="*/ 126501 h 178861"/>
                    <a:gd name="connsiteX13" fmla="*/ 33388 w 110961"/>
                    <a:gd name="connsiteY13" fmla="*/ 126501 h 178861"/>
                    <a:gd name="connsiteX14" fmla="*/ 57166 w 110961"/>
                    <a:gd name="connsiteY14" fmla="*/ 147907 h 17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961" h="178861">
                      <a:moveTo>
                        <a:pt x="57166" y="147907"/>
                      </a:moveTo>
                      <a:cubicBezTo>
                        <a:pt x="68399" y="147907"/>
                        <a:pt x="79321" y="139108"/>
                        <a:pt x="79321" y="126501"/>
                      </a:cubicBezTo>
                      <a:cubicBezTo>
                        <a:pt x="79321" y="112085"/>
                        <a:pt x="73018" y="105095"/>
                        <a:pt x="49490" y="97357"/>
                      </a:cubicBezTo>
                      <a:cubicBezTo>
                        <a:pt x="26336" y="89992"/>
                        <a:pt x="6303" y="75951"/>
                        <a:pt x="6303" y="48866"/>
                      </a:cubicBezTo>
                      <a:cubicBezTo>
                        <a:pt x="6303" y="20782"/>
                        <a:pt x="29519" y="0"/>
                        <a:pt x="56854" y="0"/>
                      </a:cubicBezTo>
                      <a:cubicBezTo>
                        <a:pt x="82878" y="0"/>
                        <a:pt x="106718" y="21780"/>
                        <a:pt x="106718" y="48866"/>
                      </a:cubicBezTo>
                      <a:lnTo>
                        <a:pt x="74078" y="48866"/>
                      </a:lnTo>
                      <a:cubicBezTo>
                        <a:pt x="74078" y="38319"/>
                        <a:pt x="65653" y="30954"/>
                        <a:pt x="55106" y="30954"/>
                      </a:cubicBezTo>
                      <a:cubicBezTo>
                        <a:pt x="44559" y="30954"/>
                        <a:pt x="37882" y="38319"/>
                        <a:pt x="37882" y="48866"/>
                      </a:cubicBezTo>
                      <a:cubicBezTo>
                        <a:pt x="37882" y="58352"/>
                        <a:pt x="43124" y="64280"/>
                        <a:pt x="59662" y="69959"/>
                      </a:cubicBezTo>
                      <a:cubicBezTo>
                        <a:pt x="93051" y="81942"/>
                        <a:pt x="110962" y="93487"/>
                        <a:pt x="110962" y="124442"/>
                      </a:cubicBezTo>
                      <a:cubicBezTo>
                        <a:pt x="110962" y="155334"/>
                        <a:pt x="85686" y="178862"/>
                        <a:pt x="55481" y="178862"/>
                      </a:cubicBezTo>
                      <a:cubicBezTo>
                        <a:pt x="25275" y="178862"/>
                        <a:pt x="0" y="154959"/>
                        <a:pt x="0" y="126501"/>
                      </a:cubicBezTo>
                      <a:lnTo>
                        <a:pt x="33388" y="126501"/>
                      </a:lnTo>
                      <a:cubicBezTo>
                        <a:pt x="33264" y="139482"/>
                        <a:pt x="43811" y="147907"/>
                        <a:pt x="57166" y="147907"/>
                      </a:cubicBezTo>
                      <a:close/>
                    </a:path>
                  </a:pathLst>
                </a:custGeom>
                <a:solidFill>
                  <a:srgbClr val="FF293D"/>
                </a:solidFill>
                <a:ln w="621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Graphique 60">
                  <a:extLst>
                    <a:ext uri="{FF2B5EF4-FFF2-40B4-BE49-F238E27FC236}">
                      <a16:creationId xmlns:a16="http://schemas.microsoft.com/office/drawing/2014/main" id="{D05F2CBF-7B2F-30B1-BA91-CBFA3FD4577A}"/>
                    </a:ext>
                  </a:extLst>
                </p:cNvPr>
                <p:cNvSpPr/>
                <p:nvPr/>
              </p:nvSpPr>
              <p:spPr>
                <a:xfrm>
                  <a:off x="-1545543" y="5499604"/>
                  <a:ext cx="95172" cy="171372"/>
                </a:xfrm>
                <a:custGeom>
                  <a:avLst/>
                  <a:gdLst>
                    <a:gd name="connsiteX0" fmla="*/ 0 w 95172"/>
                    <a:gd name="connsiteY0" fmla="*/ 30892 h 171372"/>
                    <a:gd name="connsiteX1" fmla="*/ 0 w 95172"/>
                    <a:gd name="connsiteY1" fmla="*/ 0 h 171372"/>
                    <a:gd name="connsiteX2" fmla="*/ 95172 w 95172"/>
                    <a:gd name="connsiteY2" fmla="*/ 0 h 171372"/>
                    <a:gd name="connsiteX3" fmla="*/ 95172 w 95172"/>
                    <a:gd name="connsiteY3" fmla="*/ 30892 h 171372"/>
                    <a:gd name="connsiteX4" fmla="*/ 63219 w 95172"/>
                    <a:gd name="connsiteY4" fmla="*/ 30892 h 171372"/>
                    <a:gd name="connsiteX5" fmla="*/ 63219 w 95172"/>
                    <a:gd name="connsiteY5" fmla="*/ 171373 h 171372"/>
                    <a:gd name="connsiteX6" fmla="*/ 31266 w 95172"/>
                    <a:gd name="connsiteY6" fmla="*/ 171373 h 171372"/>
                    <a:gd name="connsiteX7" fmla="*/ 31266 w 95172"/>
                    <a:gd name="connsiteY7" fmla="*/ 30892 h 171372"/>
                    <a:gd name="connsiteX8" fmla="*/ 0 w 95172"/>
                    <a:gd name="connsiteY8" fmla="*/ 30892 h 17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172" h="171372">
                      <a:moveTo>
                        <a:pt x="0" y="30892"/>
                      </a:moveTo>
                      <a:lnTo>
                        <a:pt x="0" y="0"/>
                      </a:lnTo>
                      <a:lnTo>
                        <a:pt x="95172" y="0"/>
                      </a:lnTo>
                      <a:lnTo>
                        <a:pt x="95172" y="30892"/>
                      </a:lnTo>
                      <a:lnTo>
                        <a:pt x="63219" y="30892"/>
                      </a:lnTo>
                      <a:lnTo>
                        <a:pt x="63219" y="171373"/>
                      </a:lnTo>
                      <a:lnTo>
                        <a:pt x="31266" y="171373"/>
                      </a:lnTo>
                      <a:lnTo>
                        <a:pt x="31266" y="30892"/>
                      </a:lnTo>
                      <a:lnTo>
                        <a:pt x="0" y="30892"/>
                      </a:lnTo>
                      <a:close/>
                    </a:path>
                  </a:pathLst>
                </a:custGeom>
                <a:solidFill>
                  <a:srgbClr val="FF293D"/>
                </a:solidFill>
                <a:ln w="621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Graphique 60">
                  <a:extLst>
                    <a:ext uri="{FF2B5EF4-FFF2-40B4-BE49-F238E27FC236}">
                      <a16:creationId xmlns:a16="http://schemas.microsoft.com/office/drawing/2014/main" id="{9E8BA76C-9949-6828-10AD-793CBB8528D6}"/>
                    </a:ext>
                  </a:extLst>
                </p:cNvPr>
                <p:cNvSpPr/>
                <p:nvPr/>
              </p:nvSpPr>
              <p:spPr>
                <a:xfrm>
                  <a:off x="-1434206" y="5499604"/>
                  <a:ext cx="115891" cy="171372"/>
                </a:xfrm>
                <a:custGeom>
                  <a:avLst/>
                  <a:gdLst>
                    <a:gd name="connsiteX0" fmla="*/ 49490 w 115891"/>
                    <a:gd name="connsiteY0" fmla="*/ 0 h 171372"/>
                    <a:gd name="connsiteX1" fmla="*/ 114145 w 115891"/>
                    <a:gd name="connsiteY1" fmla="*/ 54420 h 171372"/>
                    <a:gd name="connsiteX2" fmla="*/ 69523 w 115891"/>
                    <a:gd name="connsiteY2" fmla="*/ 108153 h 171372"/>
                    <a:gd name="connsiteX3" fmla="*/ 115892 w 115891"/>
                    <a:gd name="connsiteY3" fmla="*/ 171373 h 171372"/>
                    <a:gd name="connsiteX4" fmla="*/ 76575 w 115891"/>
                    <a:gd name="connsiteY4" fmla="*/ 171373 h 171372"/>
                    <a:gd name="connsiteX5" fmla="*/ 31641 w 115891"/>
                    <a:gd name="connsiteY5" fmla="*/ 105719 h 171372"/>
                    <a:gd name="connsiteX6" fmla="*/ 31641 w 115891"/>
                    <a:gd name="connsiteY6" fmla="*/ 171373 h 171372"/>
                    <a:gd name="connsiteX7" fmla="*/ 0 w 115891"/>
                    <a:gd name="connsiteY7" fmla="*/ 171373 h 171372"/>
                    <a:gd name="connsiteX8" fmla="*/ 0 w 115891"/>
                    <a:gd name="connsiteY8" fmla="*/ 0 h 171372"/>
                    <a:gd name="connsiteX9" fmla="*/ 49490 w 115891"/>
                    <a:gd name="connsiteY9" fmla="*/ 0 h 171372"/>
                    <a:gd name="connsiteX10" fmla="*/ 82192 w 115891"/>
                    <a:gd name="connsiteY10" fmla="*/ 55793 h 171372"/>
                    <a:gd name="connsiteX11" fmla="*/ 49178 w 115891"/>
                    <a:gd name="connsiteY11" fmla="*/ 30830 h 171372"/>
                    <a:gd name="connsiteX12" fmla="*/ 31641 w 115891"/>
                    <a:gd name="connsiteY12" fmla="*/ 30830 h 171372"/>
                    <a:gd name="connsiteX13" fmla="*/ 31641 w 115891"/>
                    <a:gd name="connsiteY13" fmla="*/ 81755 h 171372"/>
                    <a:gd name="connsiteX14" fmla="*/ 49178 w 115891"/>
                    <a:gd name="connsiteY14" fmla="*/ 81755 h 171372"/>
                    <a:gd name="connsiteX15" fmla="*/ 82192 w 115891"/>
                    <a:gd name="connsiteY15" fmla="*/ 55793 h 17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5891" h="171372">
                      <a:moveTo>
                        <a:pt x="49490" y="0"/>
                      </a:moveTo>
                      <a:cubicBezTo>
                        <a:pt x="86373" y="0"/>
                        <a:pt x="114145" y="18972"/>
                        <a:pt x="114145" y="54420"/>
                      </a:cubicBezTo>
                      <a:cubicBezTo>
                        <a:pt x="114145" y="83190"/>
                        <a:pt x="93425" y="103223"/>
                        <a:pt x="69523" y="108153"/>
                      </a:cubicBezTo>
                      <a:lnTo>
                        <a:pt x="115892" y="171373"/>
                      </a:lnTo>
                      <a:lnTo>
                        <a:pt x="76575" y="171373"/>
                      </a:lnTo>
                      <a:lnTo>
                        <a:pt x="31641" y="105719"/>
                      </a:lnTo>
                      <a:lnTo>
                        <a:pt x="31641" y="171373"/>
                      </a:lnTo>
                      <a:lnTo>
                        <a:pt x="0" y="171373"/>
                      </a:lnTo>
                      <a:lnTo>
                        <a:pt x="0" y="0"/>
                      </a:lnTo>
                      <a:lnTo>
                        <a:pt x="49490" y="0"/>
                      </a:lnTo>
                      <a:close/>
                      <a:moveTo>
                        <a:pt x="82192" y="55793"/>
                      </a:moveTo>
                      <a:cubicBezTo>
                        <a:pt x="82192" y="39255"/>
                        <a:pt x="69897" y="30830"/>
                        <a:pt x="49178" y="30830"/>
                      </a:cubicBezTo>
                      <a:lnTo>
                        <a:pt x="31641" y="30830"/>
                      </a:lnTo>
                      <a:lnTo>
                        <a:pt x="31641" y="81755"/>
                      </a:lnTo>
                      <a:lnTo>
                        <a:pt x="49178" y="81755"/>
                      </a:lnTo>
                      <a:cubicBezTo>
                        <a:pt x="69897" y="81817"/>
                        <a:pt x="82192" y="72331"/>
                        <a:pt x="82192" y="55793"/>
                      </a:cubicBezTo>
                      <a:close/>
                    </a:path>
                  </a:pathLst>
                </a:custGeom>
                <a:solidFill>
                  <a:srgbClr val="FF293D"/>
                </a:solidFill>
                <a:ln w="621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Graphique 60">
                  <a:extLst>
                    <a:ext uri="{FF2B5EF4-FFF2-40B4-BE49-F238E27FC236}">
                      <a16:creationId xmlns:a16="http://schemas.microsoft.com/office/drawing/2014/main" id="{037F74D2-CCF0-521C-1A9A-2E65242F1999}"/>
                    </a:ext>
                  </a:extLst>
                </p:cNvPr>
                <p:cNvSpPr/>
                <p:nvPr/>
              </p:nvSpPr>
              <p:spPr>
                <a:xfrm>
                  <a:off x="-1299717" y="5499604"/>
                  <a:ext cx="92052" cy="171310"/>
                </a:xfrm>
                <a:custGeom>
                  <a:avLst/>
                  <a:gdLst>
                    <a:gd name="connsiteX0" fmla="*/ 92052 w 92052"/>
                    <a:gd name="connsiteY0" fmla="*/ 0 h 171310"/>
                    <a:gd name="connsiteX1" fmla="*/ 92052 w 92052"/>
                    <a:gd name="connsiteY1" fmla="*/ 30892 h 171310"/>
                    <a:gd name="connsiteX2" fmla="*/ 31641 w 92052"/>
                    <a:gd name="connsiteY2" fmla="*/ 30892 h 171310"/>
                    <a:gd name="connsiteX3" fmla="*/ 31641 w 92052"/>
                    <a:gd name="connsiteY3" fmla="*/ 70209 h 171310"/>
                    <a:gd name="connsiteX4" fmla="*/ 89618 w 92052"/>
                    <a:gd name="connsiteY4" fmla="*/ 70209 h 171310"/>
                    <a:gd name="connsiteX5" fmla="*/ 89618 w 92052"/>
                    <a:gd name="connsiteY5" fmla="*/ 101101 h 171310"/>
                    <a:gd name="connsiteX6" fmla="*/ 31641 w 92052"/>
                    <a:gd name="connsiteY6" fmla="*/ 101101 h 171310"/>
                    <a:gd name="connsiteX7" fmla="*/ 31641 w 92052"/>
                    <a:gd name="connsiteY7" fmla="*/ 140418 h 171310"/>
                    <a:gd name="connsiteX8" fmla="*/ 92052 w 92052"/>
                    <a:gd name="connsiteY8" fmla="*/ 140418 h 171310"/>
                    <a:gd name="connsiteX9" fmla="*/ 92052 w 92052"/>
                    <a:gd name="connsiteY9" fmla="*/ 171310 h 171310"/>
                    <a:gd name="connsiteX10" fmla="*/ 0 w 92052"/>
                    <a:gd name="connsiteY10" fmla="*/ 171310 h 171310"/>
                    <a:gd name="connsiteX11" fmla="*/ 0 w 92052"/>
                    <a:gd name="connsiteY11" fmla="*/ 0 h 171310"/>
                    <a:gd name="connsiteX12" fmla="*/ 92052 w 92052"/>
                    <a:gd name="connsiteY12" fmla="*/ 0 h 171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52" h="171310">
                      <a:moveTo>
                        <a:pt x="92052" y="0"/>
                      </a:moveTo>
                      <a:lnTo>
                        <a:pt x="92052" y="30892"/>
                      </a:lnTo>
                      <a:lnTo>
                        <a:pt x="31641" y="30892"/>
                      </a:lnTo>
                      <a:lnTo>
                        <a:pt x="31641" y="70209"/>
                      </a:lnTo>
                      <a:lnTo>
                        <a:pt x="89618" y="70209"/>
                      </a:lnTo>
                      <a:lnTo>
                        <a:pt x="89618" y="101101"/>
                      </a:lnTo>
                      <a:lnTo>
                        <a:pt x="31641" y="101101"/>
                      </a:lnTo>
                      <a:lnTo>
                        <a:pt x="31641" y="140418"/>
                      </a:lnTo>
                      <a:lnTo>
                        <a:pt x="92052" y="140418"/>
                      </a:lnTo>
                      <a:lnTo>
                        <a:pt x="92052" y="171310"/>
                      </a:lnTo>
                      <a:lnTo>
                        <a:pt x="0" y="171310"/>
                      </a:lnTo>
                      <a:lnTo>
                        <a:pt x="0" y="0"/>
                      </a:lnTo>
                      <a:lnTo>
                        <a:pt x="92052" y="0"/>
                      </a:lnTo>
                      <a:close/>
                    </a:path>
                  </a:pathLst>
                </a:custGeom>
                <a:solidFill>
                  <a:srgbClr val="FF293D"/>
                </a:solidFill>
                <a:ln w="621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Graphique 60">
                  <a:extLst>
                    <a:ext uri="{FF2B5EF4-FFF2-40B4-BE49-F238E27FC236}">
                      <a16:creationId xmlns:a16="http://schemas.microsoft.com/office/drawing/2014/main" id="{AFF3D00F-1A3C-0D29-78D5-9F3C7677193C}"/>
                    </a:ext>
                  </a:extLst>
                </p:cNvPr>
                <p:cNvSpPr/>
                <p:nvPr/>
              </p:nvSpPr>
              <p:spPr>
                <a:xfrm>
                  <a:off x="-1193311" y="5499604"/>
                  <a:ext cx="168252" cy="171435"/>
                </a:xfrm>
                <a:custGeom>
                  <a:avLst/>
                  <a:gdLst>
                    <a:gd name="connsiteX0" fmla="*/ 96233 w 168252"/>
                    <a:gd name="connsiteY0" fmla="*/ 0 h 171435"/>
                    <a:gd name="connsiteX1" fmla="*/ 168252 w 168252"/>
                    <a:gd name="connsiteY1" fmla="*/ 171435 h 171435"/>
                    <a:gd name="connsiteX2" fmla="*/ 133117 w 168252"/>
                    <a:gd name="connsiteY2" fmla="*/ 171435 h 171435"/>
                    <a:gd name="connsiteX3" fmla="*/ 114519 w 168252"/>
                    <a:gd name="connsiteY3" fmla="*/ 127188 h 171435"/>
                    <a:gd name="connsiteX4" fmla="*/ 53733 w 168252"/>
                    <a:gd name="connsiteY4" fmla="*/ 127188 h 171435"/>
                    <a:gd name="connsiteX5" fmla="*/ 34761 w 168252"/>
                    <a:gd name="connsiteY5" fmla="*/ 171435 h 171435"/>
                    <a:gd name="connsiteX6" fmla="*/ 0 w 168252"/>
                    <a:gd name="connsiteY6" fmla="*/ 171435 h 171435"/>
                    <a:gd name="connsiteX7" fmla="*/ 71333 w 168252"/>
                    <a:gd name="connsiteY7" fmla="*/ 0 h 171435"/>
                    <a:gd name="connsiteX8" fmla="*/ 96233 w 168252"/>
                    <a:gd name="connsiteY8" fmla="*/ 0 h 171435"/>
                    <a:gd name="connsiteX9" fmla="*/ 83939 w 168252"/>
                    <a:gd name="connsiteY9" fmla="*/ 44247 h 171435"/>
                    <a:gd name="connsiteX10" fmla="*/ 65341 w 168252"/>
                    <a:gd name="connsiteY10" fmla="*/ 96233 h 171435"/>
                    <a:gd name="connsiteX11" fmla="*/ 102225 w 168252"/>
                    <a:gd name="connsiteY11" fmla="*/ 96233 h 171435"/>
                    <a:gd name="connsiteX12" fmla="*/ 83939 w 168252"/>
                    <a:gd name="connsiteY12" fmla="*/ 44247 h 17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252" h="171435">
                      <a:moveTo>
                        <a:pt x="96233" y="0"/>
                      </a:moveTo>
                      <a:lnTo>
                        <a:pt x="168252" y="171435"/>
                      </a:lnTo>
                      <a:lnTo>
                        <a:pt x="133117" y="171435"/>
                      </a:lnTo>
                      <a:lnTo>
                        <a:pt x="114519" y="127188"/>
                      </a:lnTo>
                      <a:lnTo>
                        <a:pt x="53733" y="127188"/>
                      </a:lnTo>
                      <a:lnTo>
                        <a:pt x="34761" y="171435"/>
                      </a:lnTo>
                      <a:lnTo>
                        <a:pt x="0" y="171435"/>
                      </a:lnTo>
                      <a:lnTo>
                        <a:pt x="71333" y="0"/>
                      </a:lnTo>
                      <a:lnTo>
                        <a:pt x="96233" y="0"/>
                      </a:lnTo>
                      <a:close/>
                      <a:moveTo>
                        <a:pt x="83939" y="44247"/>
                      </a:moveTo>
                      <a:lnTo>
                        <a:pt x="65341" y="96233"/>
                      </a:lnTo>
                      <a:lnTo>
                        <a:pt x="102225" y="96233"/>
                      </a:lnTo>
                      <a:lnTo>
                        <a:pt x="83939" y="44247"/>
                      </a:lnTo>
                      <a:close/>
                    </a:path>
                  </a:pathLst>
                </a:custGeom>
                <a:solidFill>
                  <a:srgbClr val="FF293D"/>
                </a:solidFill>
                <a:ln w="621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Graphique 60">
                  <a:extLst>
                    <a:ext uri="{FF2B5EF4-FFF2-40B4-BE49-F238E27FC236}">
                      <a16:creationId xmlns:a16="http://schemas.microsoft.com/office/drawing/2014/main" id="{1D69B002-E1D8-D2CE-3529-9BB5A13C7E8A}"/>
                    </a:ext>
                  </a:extLst>
                </p:cNvPr>
                <p:cNvSpPr/>
                <p:nvPr/>
              </p:nvSpPr>
              <p:spPr>
                <a:xfrm>
                  <a:off x="-1007896" y="5499604"/>
                  <a:ext cx="178799" cy="171435"/>
                </a:xfrm>
                <a:custGeom>
                  <a:avLst/>
                  <a:gdLst>
                    <a:gd name="connsiteX0" fmla="*/ 43186 w 178799"/>
                    <a:gd name="connsiteY0" fmla="*/ 0 h 171435"/>
                    <a:gd name="connsiteX1" fmla="*/ 89181 w 178799"/>
                    <a:gd name="connsiteY1" fmla="*/ 130995 h 171435"/>
                    <a:gd name="connsiteX2" fmla="*/ 135925 w 178799"/>
                    <a:gd name="connsiteY2" fmla="*/ 0 h 171435"/>
                    <a:gd name="connsiteX3" fmla="*/ 178799 w 178799"/>
                    <a:gd name="connsiteY3" fmla="*/ 0 h 171435"/>
                    <a:gd name="connsiteX4" fmla="*/ 178799 w 178799"/>
                    <a:gd name="connsiteY4" fmla="*/ 171435 h 171435"/>
                    <a:gd name="connsiteX5" fmla="*/ 147158 w 178799"/>
                    <a:gd name="connsiteY5" fmla="*/ 171435 h 171435"/>
                    <a:gd name="connsiteX6" fmla="*/ 147158 w 178799"/>
                    <a:gd name="connsiteY6" fmla="*/ 42874 h 171435"/>
                    <a:gd name="connsiteX7" fmla="*/ 102911 w 178799"/>
                    <a:gd name="connsiteY7" fmla="*/ 171435 h 171435"/>
                    <a:gd name="connsiteX8" fmla="*/ 75888 w 178799"/>
                    <a:gd name="connsiteY8" fmla="*/ 171435 h 171435"/>
                    <a:gd name="connsiteX9" fmla="*/ 31641 w 178799"/>
                    <a:gd name="connsiteY9" fmla="*/ 42874 h 171435"/>
                    <a:gd name="connsiteX10" fmla="*/ 31641 w 178799"/>
                    <a:gd name="connsiteY10" fmla="*/ 171435 h 171435"/>
                    <a:gd name="connsiteX11" fmla="*/ 0 w 178799"/>
                    <a:gd name="connsiteY11" fmla="*/ 171435 h 171435"/>
                    <a:gd name="connsiteX12" fmla="*/ 0 w 178799"/>
                    <a:gd name="connsiteY12" fmla="*/ 0 h 171435"/>
                    <a:gd name="connsiteX13" fmla="*/ 43186 w 178799"/>
                    <a:gd name="connsiteY13" fmla="*/ 0 h 17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799" h="171435">
                      <a:moveTo>
                        <a:pt x="43186" y="0"/>
                      </a:moveTo>
                      <a:lnTo>
                        <a:pt x="89181" y="130995"/>
                      </a:lnTo>
                      <a:lnTo>
                        <a:pt x="135925" y="0"/>
                      </a:lnTo>
                      <a:lnTo>
                        <a:pt x="178799" y="0"/>
                      </a:lnTo>
                      <a:lnTo>
                        <a:pt x="178799" y="171435"/>
                      </a:lnTo>
                      <a:lnTo>
                        <a:pt x="147158" y="171435"/>
                      </a:lnTo>
                      <a:lnTo>
                        <a:pt x="147158" y="42874"/>
                      </a:lnTo>
                      <a:lnTo>
                        <a:pt x="102911" y="171435"/>
                      </a:lnTo>
                      <a:lnTo>
                        <a:pt x="75888" y="171435"/>
                      </a:lnTo>
                      <a:lnTo>
                        <a:pt x="31641" y="42874"/>
                      </a:lnTo>
                      <a:lnTo>
                        <a:pt x="31641" y="171435"/>
                      </a:lnTo>
                      <a:lnTo>
                        <a:pt x="0" y="171435"/>
                      </a:lnTo>
                      <a:lnTo>
                        <a:pt x="0" y="0"/>
                      </a:lnTo>
                      <a:lnTo>
                        <a:pt x="43186" y="0"/>
                      </a:lnTo>
                      <a:close/>
                    </a:path>
                  </a:pathLst>
                </a:custGeom>
                <a:solidFill>
                  <a:srgbClr val="FF293D"/>
                </a:solidFill>
                <a:ln w="621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Graphique 60">
                  <a:extLst>
                    <a:ext uri="{FF2B5EF4-FFF2-40B4-BE49-F238E27FC236}">
                      <a16:creationId xmlns:a16="http://schemas.microsoft.com/office/drawing/2014/main" id="{9235A947-F2EA-AB2B-F2BC-185EF0658E1B}"/>
                    </a:ext>
                  </a:extLst>
                </p:cNvPr>
                <p:cNvSpPr/>
                <p:nvPr/>
              </p:nvSpPr>
              <p:spPr>
                <a:xfrm>
                  <a:off x="-799328" y="5499604"/>
                  <a:ext cx="31640" cy="171435"/>
                </a:xfrm>
                <a:custGeom>
                  <a:avLst/>
                  <a:gdLst>
                    <a:gd name="connsiteX0" fmla="*/ 31641 w 31640"/>
                    <a:gd name="connsiteY0" fmla="*/ 0 h 171435"/>
                    <a:gd name="connsiteX1" fmla="*/ 31641 w 31640"/>
                    <a:gd name="connsiteY1" fmla="*/ 171435 h 171435"/>
                    <a:gd name="connsiteX2" fmla="*/ 0 w 31640"/>
                    <a:gd name="connsiteY2" fmla="*/ 171435 h 171435"/>
                    <a:gd name="connsiteX3" fmla="*/ 0 w 31640"/>
                    <a:gd name="connsiteY3" fmla="*/ 0 h 171435"/>
                    <a:gd name="connsiteX4" fmla="*/ 31641 w 31640"/>
                    <a:gd name="connsiteY4" fmla="*/ 0 h 171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40" h="171435">
                      <a:moveTo>
                        <a:pt x="31641" y="0"/>
                      </a:moveTo>
                      <a:lnTo>
                        <a:pt x="31641" y="171435"/>
                      </a:lnTo>
                      <a:lnTo>
                        <a:pt x="0" y="171435"/>
                      </a:lnTo>
                      <a:lnTo>
                        <a:pt x="0" y="0"/>
                      </a:lnTo>
                      <a:lnTo>
                        <a:pt x="31641" y="0"/>
                      </a:lnTo>
                      <a:close/>
                    </a:path>
                  </a:pathLst>
                </a:custGeom>
                <a:solidFill>
                  <a:srgbClr val="FF293D"/>
                </a:solidFill>
                <a:ln w="621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Graphique 60">
                  <a:extLst>
                    <a:ext uri="{FF2B5EF4-FFF2-40B4-BE49-F238E27FC236}">
                      <a16:creationId xmlns:a16="http://schemas.microsoft.com/office/drawing/2014/main" id="{EBD50D6F-711F-FD8F-29B8-FD3711624BD7}"/>
                    </a:ext>
                  </a:extLst>
                </p:cNvPr>
                <p:cNvSpPr/>
                <p:nvPr/>
              </p:nvSpPr>
              <p:spPr>
                <a:xfrm>
                  <a:off x="-734362" y="5499604"/>
                  <a:ext cx="138795" cy="171435"/>
                </a:xfrm>
                <a:custGeom>
                  <a:avLst/>
                  <a:gdLst>
                    <a:gd name="connsiteX0" fmla="*/ 35822 w 138795"/>
                    <a:gd name="connsiteY0" fmla="*/ 0 h 171435"/>
                    <a:gd name="connsiteX1" fmla="*/ 107155 w 138795"/>
                    <a:gd name="connsiteY1" fmla="*/ 125378 h 171435"/>
                    <a:gd name="connsiteX2" fmla="*/ 107155 w 138795"/>
                    <a:gd name="connsiteY2" fmla="*/ 0 h 171435"/>
                    <a:gd name="connsiteX3" fmla="*/ 138796 w 138795"/>
                    <a:gd name="connsiteY3" fmla="*/ 0 h 171435"/>
                    <a:gd name="connsiteX4" fmla="*/ 138796 w 138795"/>
                    <a:gd name="connsiteY4" fmla="*/ 171435 h 171435"/>
                    <a:gd name="connsiteX5" fmla="*/ 103660 w 138795"/>
                    <a:gd name="connsiteY5" fmla="*/ 171435 h 171435"/>
                    <a:gd name="connsiteX6" fmla="*/ 31641 w 138795"/>
                    <a:gd name="connsiteY6" fmla="*/ 46744 h 171435"/>
                    <a:gd name="connsiteX7" fmla="*/ 31641 w 138795"/>
                    <a:gd name="connsiteY7" fmla="*/ 171435 h 171435"/>
                    <a:gd name="connsiteX8" fmla="*/ 0 w 138795"/>
                    <a:gd name="connsiteY8" fmla="*/ 171435 h 171435"/>
                    <a:gd name="connsiteX9" fmla="*/ 0 w 138795"/>
                    <a:gd name="connsiteY9" fmla="*/ 0 h 171435"/>
                    <a:gd name="connsiteX10" fmla="*/ 35822 w 138795"/>
                    <a:gd name="connsiteY10" fmla="*/ 0 h 17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795" h="171435">
                      <a:moveTo>
                        <a:pt x="35822" y="0"/>
                      </a:moveTo>
                      <a:lnTo>
                        <a:pt x="107155" y="125378"/>
                      </a:lnTo>
                      <a:lnTo>
                        <a:pt x="107155" y="0"/>
                      </a:lnTo>
                      <a:lnTo>
                        <a:pt x="138796" y="0"/>
                      </a:lnTo>
                      <a:lnTo>
                        <a:pt x="138796" y="171435"/>
                      </a:lnTo>
                      <a:lnTo>
                        <a:pt x="103660" y="171435"/>
                      </a:lnTo>
                      <a:lnTo>
                        <a:pt x="31641" y="46744"/>
                      </a:lnTo>
                      <a:lnTo>
                        <a:pt x="31641" y="171435"/>
                      </a:lnTo>
                      <a:lnTo>
                        <a:pt x="0" y="171435"/>
                      </a:lnTo>
                      <a:lnTo>
                        <a:pt x="0" y="0"/>
                      </a:lnTo>
                      <a:lnTo>
                        <a:pt x="35822" y="0"/>
                      </a:lnTo>
                      <a:close/>
                    </a:path>
                  </a:pathLst>
                </a:custGeom>
                <a:solidFill>
                  <a:srgbClr val="FF293D"/>
                </a:solidFill>
                <a:ln w="621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Graphique 60">
                  <a:extLst>
                    <a:ext uri="{FF2B5EF4-FFF2-40B4-BE49-F238E27FC236}">
                      <a16:creationId xmlns:a16="http://schemas.microsoft.com/office/drawing/2014/main" id="{7D34BA7A-1207-36AA-5181-8D3248F53CEC}"/>
                    </a:ext>
                  </a:extLst>
                </p:cNvPr>
                <p:cNvSpPr/>
                <p:nvPr/>
              </p:nvSpPr>
              <p:spPr>
                <a:xfrm>
                  <a:off x="-571663" y="5496421"/>
                  <a:ext cx="182606" cy="178799"/>
                </a:xfrm>
                <a:custGeom>
                  <a:avLst/>
                  <a:gdLst>
                    <a:gd name="connsiteX0" fmla="*/ 90866 w 182606"/>
                    <a:gd name="connsiteY0" fmla="*/ 30892 h 178799"/>
                    <a:gd name="connsiteX1" fmla="*/ 31516 w 182606"/>
                    <a:gd name="connsiteY1" fmla="*/ 88869 h 178799"/>
                    <a:gd name="connsiteX2" fmla="*/ 92302 w 182606"/>
                    <a:gd name="connsiteY2" fmla="*/ 147845 h 178799"/>
                    <a:gd name="connsiteX3" fmla="*/ 142540 w 182606"/>
                    <a:gd name="connsiteY3" fmla="*/ 116953 h 178799"/>
                    <a:gd name="connsiteX4" fmla="*/ 70896 w 182606"/>
                    <a:gd name="connsiteY4" fmla="*/ 116953 h 178799"/>
                    <a:gd name="connsiteX5" fmla="*/ 70896 w 182606"/>
                    <a:gd name="connsiteY5" fmla="*/ 87122 h 178799"/>
                    <a:gd name="connsiteX6" fmla="*/ 182606 w 182606"/>
                    <a:gd name="connsiteY6" fmla="*/ 87122 h 178799"/>
                    <a:gd name="connsiteX7" fmla="*/ 182606 w 182606"/>
                    <a:gd name="connsiteY7" fmla="*/ 90991 h 178799"/>
                    <a:gd name="connsiteX8" fmla="*/ 91303 w 182606"/>
                    <a:gd name="connsiteY8" fmla="*/ 178799 h 178799"/>
                    <a:gd name="connsiteX9" fmla="*/ 0 w 182606"/>
                    <a:gd name="connsiteY9" fmla="*/ 89930 h 178799"/>
                    <a:gd name="connsiteX10" fmla="*/ 90991 w 182606"/>
                    <a:gd name="connsiteY10" fmla="*/ 0 h 178799"/>
                    <a:gd name="connsiteX11" fmla="*/ 173869 w 182606"/>
                    <a:gd name="connsiteY11" fmla="*/ 53421 h 178799"/>
                    <a:gd name="connsiteX12" fmla="*/ 135925 w 182606"/>
                    <a:gd name="connsiteY12" fmla="*/ 53421 h 178799"/>
                    <a:gd name="connsiteX13" fmla="*/ 90866 w 182606"/>
                    <a:gd name="connsiteY13" fmla="*/ 30892 h 17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2606" h="178799">
                      <a:moveTo>
                        <a:pt x="90866" y="30892"/>
                      </a:moveTo>
                      <a:cubicBezTo>
                        <a:pt x="58913" y="30892"/>
                        <a:pt x="31516" y="57228"/>
                        <a:pt x="31516" y="88869"/>
                      </a:cubicBezTo>
                      <a:cubicBezTo>
                        <a:pt x="31516" y="120822"/>
                        <a:pt x="61035" y="147845"/>
                        <a:pt x="92302" y="147845"/>
                      </a:cubicBezTo>
                      <a:cubicBezTo>
                        <a:pt x="112335" y="147845"/>
                        <a:pt x="133429" y="134864"/>
                        <a:pt x="142540" y="116953"/>
                      </a:cubicBezTo>
                      <a:lnTo>
                        <a:pt x="70896" y="116953"/>
                      </a:lnTo>
                      <a:lnTo>
                        <a:pt x="70896" y="87122"/>
                      </a:lnTo>
                      <a:lnTo>
                        <a:pt x="182606" y="87122"/>
                      </a:lnTo>
                      <a:lnTo>
                        <a:pt x="182606" y="90991"/>
                      </a:lnTo>
                      <a:cubicBezTo>
                        <a:pt x="182606" y="140543"/>
                        <a:pt x="140481" y="178799"/>
                        <a:pt x="91303" y="178799"/>
                      </a:cubicBezTo>
                      <a:cubicBezTo>
                        <a:pt x="42126" y="178799"/>
                        <a:pt x="0" y="140169"/>
                        <a:pt x="0" y="89930"/>
                      </a:cubicBezTo>
                      <a:cubicBezTo>
                        <a:pt x="0" y="39380"/>
                        <a:pt x="42500" y="0"/>
                        <a:pt x="90991" y="0"/>
                      </a:cubicBezTo>
                      <a:cubicBezTo>
                        <a:pt x="125752" y="0"/>
                        <a:pt x="161575" y="21780"/>
                        <a:pt x="173869" y="53421"/>
                      </a:cubicBezTo>
                      <a:lnTo>
                        <a:pt x="135925" y="53421"/>
                      </a:lnTo>
                      <a:cubicBezTo>
                        <a:pt x="125628" y="39317"/>
                        <a:pt x="108091" y="30892"/>
                        <a:pt x="90866" y="30892"/>
                      </a:cubicBezTo>
                      <a:close/>
                    </a:path>
                  </a:pathLst>
                </a:custGeom>
                <a:solidFill>
                  <a:srgbClr val="FF293D"/>
                </a:solidFill>
                <a:ln w="621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6" name="Graphique 60">
                <a:extLst>
                  <a:ext uri="{FF2B5EF4-FFF2-40B4-BE49-F238E27FC236}">
                    <a16:creationId xmlns:a16="http://schemas.microsoft.com/office/drawing/2014/main" id="{59E8AF72-9BD7-2E2E-5411-4F8B11DCCA45}"/>
                  </a:ext>
                </a:extLst>
              </p:cNvPr>
              <p:cNvGrpSpPr/>
              <p:nvPr/>
            </p:nvGrpSpPr>
            <p:grpSpPr>
              <a:xfrm>
                <a:off x="-1702250" y="5043027"/>
                <a:ext cx="1350761" cy="375135"/>
                <a:chOff x="-1702250" y="5043027"/>
                <a:chExt cx="1350761" cy="375135"/>
              </a:xfrm>
            </p:grpSpPr>
            <p:sp>
              <p:nvSpPr>
                <p:cNvPr id="17" name="Graphique 60">
                  <a:extLst>
                    <a:ext uri="{FF2B5EF4-FFF2-40B4-BE49-F238E27FC236}">
                      <a16:creationId xmlns:a16="http://schemas.microsoft.com/office/drawing/2014/main" id="{26DE92C3-6DEB-CD1B-34B4-426307B89189}"/>
                    </a:ext>
                  </a:extLst>
                </p:cNvPr>
                <p:cNvSpPr/>
                <p:nvPr/>
              </p:nvSpPr>
              <p:spPr>
                <a:xfrm>
                  <a:off x="-1702250" y="5043027"/>
                  <a:ext cx="965516" cy="375135"/>
                </a:xfrm>
                <a:custGeom>
                  <a:avLst/>
                  <a:gdLst>
                    <a:gd name="connsiteX0" fmla="*/ 879705 w 965516"/>
                    <a:gd name="connsiteY0" fmla="*/ 375135 h 375135"/>
                    <a:gd name="connsiteX1" fmla="*/ 85749 w 965516"/>
                    <a:gd name="connsiteY1" fmla="*/ 375135 h 375135"/>
                    <a:gd name="connsiteX2" fmla="*/ 0 w 965516"/>
                    <a:gd name="connsiteY2" fmla="*/ 289386 h 375135"/>
                    <a:gd name="connsiteX3" fmla="*/ 0 w 965516"/>
                    <a:gd name="connsiteY3" fmla="*/ 85749 h 375135"/>
                    <a:gd name="connsiteX4" fmla="*/ 85749 w 965516"/>
                    <a:gd name="connsiteY4" fmla="*/ 0 h 375135"/>
                    <a:gd name="connsiteX5" fmla="*/ 879768 w 965516"/>
                    <a:gd name="connsiteY5" fmla="*/ 0 h 375135"/>
                    <a:gd name="connsiteX6" fmla="*/ 965517 w 965516"/>
                    <a:gd name="connsiteY6" fmla="*/ 85749 h 375135"/>
                    <a:gd name="connsiteX7" fmla="*/ 965517 w 965516"/>
                    <a:gd name="connsiteY7" fmla="*/ 289449 h 375135"/>
                    <a:gd name="connsiteX8" fmla="*/ 879705 w 965516"/>
                    <a:gd name="connsiteY8" fmla="*/ 375135 h 375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5516" h="375135">
                      <a:moveTo>
                        <a:pt x="879705" y="375135"/>
                      </a:moveTo>
                      <a:lnTo>
                        <a:pt x="85749" y="375135"/>
                      </a:lnTo>
                      <a:cubicBezTo>
                        <a:pt x="38381" y="375135"/>
                        <a:pt x="0" y="336754"/>
                        <a:pt x="0" y="289386"/>
                      </a:cubicBezTo>
                      <a:lnTo>
                        <a:pt x="0" y="85749"/>
                      </a:lnTo>
                      <a:cubicBezTo>
                        <a:pt x="0" y="38381"/>
                        <a:pt x="38381" y="0"/>
                        <a:pt x="85749" y="0"/>
                      </a:cubicBezTo>
                      <a:lnTo>
                        <a:pt x="879768" y="0"/>
                      </a:lnTo>
                      <a:cubicBezTo>
                        <a:pt x="927135" y="0"/>
                        <a:pt x="965517" y="38381"/>
                        <a:pt x="965517" y="85749"/>
                      </a:cubicBezTo>
                      <a:lnTo>
                        <a:pt x="965517" y="289449"/>
                      </a:lnTo>
                      <a:cubicBezTo>
                        <a:pt x="965454" y="336754"/>
                        <a:pt x="927073" y="375135"/>
                        <a:pt x="879705" y="375135"/>
                      </a:cubicBezTo>
                      <a:close/>
                    </a:path>
                  </a:pathLst>
                </a:custGeom>
                <a:solidFill>
                  <a:srgbClr val="FF293D"/>
                </a:solidFill>
                <a:ln w="621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8" name="Graphique 60">
                  <a:extLst>
                    <a:ext uri="{FF2B5EF4-FFF2-40B4-BE49-F238E27FC236}">
                      <a16:creationId xmlns:a16="http://schemas.microsoft.com/office/drawing/2014/main" id="{355B1E0D-586D-0772-707F-A7B2EAC167FF}"/>
                    </a:ext>
                  </a:extLst>
                </p:cNvPr>
                <p:cNvGrpSpPr/>
                <p:nvPr/>
              </p:nvGrpSpPr>
              <p:grpSpPr>
                <a:xfrm>
                  <a:off x="-1521640" y="5109928"/>
                  <a:ext cx="594812" cy="223857"/>
                  <a:chOff x="-1521640" y="5109928"/>
                  <a:chExt cx="594812" cy="223857"/>
                </a:xfrm>
                <a:solidFill>
                  <a:srgbClr val="FFFFFF"/>
                </a:solidFill>
              </p:grpSpPr>
              <p:sp>
                <p:nvSpPr>
                  <p:cNvPr id="22" name="Graphique 60">
                    <a:extLst>
                      <a:ext uri="{FF2B5EF4-FFF2-40B4-BE49-F238E27FC236}">
                        <a16:creationId xmlns:a16="http://schemas.microsoft.com/office/drawing/2014/main" id="{EB2C5270-9C16-2900-C220-D0F8ACB7E755}"/>
                      </a:ext>
                    </a:extLst>
                  </p:cNvPr>
                  <p:cNvSpPr/>
                  <p:nvPr/>
                </p:nvSpPr>
                <p:spPr>
                  <a:xfrm>
                    <a:off x="-1521640" y="5109928"/>
                    <a:ext cx="132742" cy="223857"/>
                  </a:xfrm>
                  <a:custGeom>
                    <a:avLst/>
                    <a:gdLst>
                      <a:gd name="connsiteX0" fmla="*/ 41314 w 132742"/>
                      <a:gd name="connsiteY0" fmla="*/ 0 h 223857"/>
                      <a:gd name="connsiteX1" fmla="*/ 41314 w 132742"/>
                      <a:gd name="connsiteY1" fmla="*/ 183480 h 223857"/>
                      <a:gd name="connsiteX2" fmla="*/ 132742 w 132742"/>
                      <a:gd name="connsiteY2" fmla="*/ 183480 h 223857"/>
                      <a:gd name="connsiteX3" fmla="*/ 132742 w 132742"/>
                      <a:gd name="connsiteY3" fmla="*/ 223858 h 223857"/>
                      <a:gd name="connsiteX4" fmla="*/ 0 w 132742"/>
                      <a:gd name="connsiteY4" fmla="*/ 223858 h 223857"/>
                      <a:gd name="connsiteX5" fmla="*/ 0 w 132742"/>
                      <a:gd name="connsiteY5" fmla="*/ 0 h 223857"/>
                      <a:gd name="connsiteX6" fmla="*/ 41314 w 132742"/>
                      <a:gd name="connsiteY6" fmla="*/ 0 h 22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742" h="223857">
                        <a:moveTo>
                          <a:pt x="41314" y="0"/>
                        </a:moveTo>
                        <a:lnTo>
                          <a:pt x="41314" y="183480"/>
                        </a:lnTo>
                        <a:lnTo>
                          <a:pt x="132742" y="183480"/>
                        </a:lnTo>
                        <a:lnTo>
                          <a:pt x="132742" y="223858"/>
                        </a:lnTo>
                        <a:lnTo>
                          <a:pt x="0" y="223858"/>
                        </a:lnTo>
                        <a:lnTo>
                          <a:pt x="0" y="0"/>
                        </a:lnTo>
                        <a:lnTo>
                          <a:pt x="41314" y="0"/>
                        </a:lnTo>
                        <a:close/>
                      </a:path>
                    </a:pathLst>
                  </a:custGeom>
                  <a:solidFill>
                    <a:srgbClr val="FFFFFF"/>
                  </a:solidFill>
                  <a:ln w="621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Graphique 60">
                    <a:extLst>
                      <a:ext uri="{FF2B5EF4-FFF2-40B4-BE49-F238E27FC236}">
                        <a16:creationId xmlns:a16="http://schemas.microsoft.com/office/drawing/2014/main" id="{FB1D9824-D240-F68C-C9B7-A0EEB05D145B}"/>
                      </a:ext>
                    </a:extLst>
                  </p:cNvPr>
                  <p:cNvSpPr/>
                  <p:nvPr/>
                </p:nvSpPr>
                <p:spPr>
                  <a:xfrm>
                    <a:off x="-1348583" y="5109928"/>
                    <a:ext cx="41314" cy="223857"/>
                  </a:xfrm>
                  <a:custGeom>
                    <a:avLst/>
                    <a:gdLst>
                      <a:gd name="connsiteX0" fmla="*/ 41314 w 41314"/>
                      <a:gd name="connsiteY0" fmla="*/ 0 h 223857"/>
                      <a:gd name="connsiteX1" fmla="*/ 41314 w 41314"/>
                      <a:gd name="connsiteY1" fmla="*/ 223858 h 223857"/>
                      <a:gd name="connsiteX2" fmla="*/ 0 w 41314"/>
                      <a:gd name="connsiteY2" fmla="*/ 223858 h 223857"/>
                      <a:gd name="connsiteX3" fmla="*/ 0 w 41314"/>
                      <a:gd name="connsiteY3" fmla="*/ 0 h 223857"/>
                      <a:gd name="connsiteX4" fmla="*/ 41314 w 41314"/>
                      <a:gd name="connsiteY4" fmla="*/ 0 h 223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14" h="223857">
                        <a:moveTo>
                          <a:pt x="41314" y="0"/>
                        </a:moveTo>
                        <a:lnTo>
                          <a:pt x="41314" y="223858"/>
                        </a:lnTo>
                        <a:lnTo>
                          <a:pt x="0" y="223858"/>
                        </a:lnTo>
                        <a:lnTo>
                          <a:pt x="0" y="0"/>
                        </a:lnTo>
                        <a:lnTo>
                          <a:pt x="41314" y="0"/>
                        </a:lnTo>
                        <a:close/>
                      </a:path>
                    </a:pathLst>
                  </a:custGeom>
                  <a:solidFill>
                    <a:srgbClr val="FFFFFF"/>
                  </a:solidFill>
                  <a:ln w="621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Graphique 60">
                    <a:extLst>
                      <a:ext uri="{FF2B5EF4-FFF2-40B4-BE49-F238E27FC236}">
                        <a16:creationId xmlns:a16="http://schemas.microsoft.com/office/drawing/2014/main" id="{F4F15574-70A1-4E86-CE48-4D05697EC943}"/>
                      </a:ext>
                    </a:extLst>
                  </p:cNvPr>
                  <p:cNvSpPr/>
                  <p:nvPr/>
                </p:nvSpPr>
                <p:spPr>
                  <a:xfrm>
                    <a:off x="-1277437" y="5109928"/>
                    <a:ext cx="207756" cy="223857"/>
                  </a:xfrm>
                  <a:custGeom>
                    <a:avLst/>
                    <a:gdLst>
                      <a:gd name="connsiteX0" fmla="*/ 43561 w 207756"/>
                      <a:gd name="connsiteY0" fmla="*/ 0 h 223857"/>
                      <a:gd name="connsiteX1" fmla="*/ 104097 w 207756"/>
                      <a:gd name="connsiteY1" fmla="*/ 170187 h 223857"/>
                      <a:gd name="connsiteX2" fmla="*/ 164196 w 207756"/>
                      <a:gd name="connsiteY2" fmla="*/ 0 h 223857"/>
                      <a:gd name="connsiteX3" fmla="*/ 207757 w 207756"/>
                      <a:gd name="connsiteY3" fmla="*/ 0 h 223857"/>
                      <a:gd name="connsiteX4" fmla="*/ 121134 w 207756"/>
                      <a:gd name="connsiteY4" fmla="*/ 223858 h 223857"/>
                      <a:gd name="connsiteX5" fmla="*/ 87184 w 207756"/>
                      <a:gd name="connsiteY5" fmla="*/ 223858 h 223857"/>
                      <a:gd name="connsiteX6" fmla="*/ 0 w 207756"/>
                      <a:gd name="connsiteY6" fmla="*/ 0 h 223857"/>
                      <a:gd name="connsiteX7" fmla="*/ 43561 w 207756"/>
                      <a:gd name="connsiteY7" fmla="*/ 0 h 22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756" h="223857">
                        <a:moveTo>
                          <a:pt x="43561" y="0"/>
                        </a:moveTo>
                        <a:lnTo>
                          <a:pt x="104097" y="170187"/>
                        </a:lnTo>
                        <a:lnTo>
                          <a:pt x="164196" y="0"/>
                        </a:lnTo>
                        <a:lnTo>
                          <a:pt x="207757" y="0"/>
                        </a:lnTo>
                        <a:lnTo>
                          <a:pt x="121134" y="223858"/>
                        </a:lnTo>
                        <a:lnTo>
                          <a:pt x="87184" y="223858"/>
                        </a:lnTo>
                        <a:lnTo>
                          <a:pt x="0" y="0"/>
                        </a:lnTo>
                        <a:lnTo>
                          <a:pt x="43561" y="0"/>
                        </a:lnTo>
                        <a:close/>
                      </a:path>
                    </a:pathLst>
                  </a:custGeom>
                  <a:solidFill>
                    <a:srgbClr val="FFFFFF"/>
                  </a:solidFill>
                  <a:ln w="621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Graphique 60">
                    <a:extLst>
                      <a:ext uri="{FF2B5EF4-FFF2-40B4-BE49-F238E27FC236}">
                        <a16:creationId xmlns:a16="http://schemas.microsoft.com/office/drawing/2014/main" id="{343A62D9-E00F-8574-73E6-4E2BA60A5960}"/>
                      </a:ext>
                    </a:extLst>
                  </p:cNvPr>
                  <p:cNvSpPr/>
                  <p:nvPr/>
                </p:nvSpPr>
                <p:spPr>
                  <a:xfrm>
                    <a:off x="-1047089" y="5109928"/>
                    <a:ext cx="120260" cy="223857"/>
                  </a:xfrm>
                  <a:custGeom>
                    <a:avLst/>
                    <a:gdLst>
                      <a:gd name="connsiteX0" fmla="*/ 120260 w 120260"/>
                      <a:gd name="connsiteY0" fmla="*/ 0 h 223857"/>
                      <a:gd name="connsiteX1" fmla="*/ 120260 w 120260"/>
                      <a:gd name="connsiteY1" fmla="*/ 40378 h 223857"/>
                      <a:gd name="connsiteX2" fmla="*/ 41314 w 120260"/>
                      <a:gd name="connsiteY2" fmla="*/ 40378 h 223857"/>
                      <a:gd name="connsiteX3" fmla="*/ 41314 w 120260"/>
                      <a:gd name="connsiteY3" fmla="*/ 91740 h 223857"/>
                      <a:gd name="connsiteX4" fmla="*/ 117015 w 120260"/>
                      <a:gd name="connsiteY4" fmla="*/ 91740 h 223857"/>
                      <a:gd name="connsiteX5" fmla="*/ 117015 w 120260"/>
                      <a:gd name="connsiteY5" fmla="*/ 132118 h 223857"/>
                      <a:gd name="connsiteX6" fmla="*/ 41314 w 120260"/>
                      <a:gd name="connsiteY6" fmla="*/ 132118 h 223857"/>
                      <a:gd name="connsiteX7" fmla="*/ 41314 w 120260"/>
                      <a:gd name="connsiteY7" fmla="*/ 183480 h 223857"/>
                      <a:gd name="connsiteX8" fmla="*/ 120198 w 120260"/>
                      <a:gd name="connsiteY8" fmla="*/ 183480 h 223857"/>
                      <a:gd name="connsiteX9" fmla="*/ 120198 w 120260"/>
                      <a:gd name="connsiteY9" fmla="*/ 223858 h 223857"/>
                      <a:gd name="connsiteX10" fmla="*/ 0 w 120260"/>
                      <a:gd name="connsiteY10" fmla="*/ 223858 h 223857"/>
                      <a:gd name="connsiteX11" fmla="*/ 0 w 120260"/>
                      <a:gd name="connsiteY11" fmla="*/ 0 h 223857"/>
                      <a:gd name="connsiteX12" fmla="*/ 120260 w 120260"/>
                      <a:gd name="connsiteY12" fmla="*/ 0 h 22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260" h="223857">
                        <a:moveTo>
                          <a:pt x="120260" y="0"/>
                        </a:moveTo>
                        <a:lnTo>
                          <a:pt x="120260" y="40378"/>
                        </a:lnTo>
                        <a:lnTo>
                          <a:pt x="41314" y="40378"/>
                        </a:lnTo>
                        <a:lnTo>
                          <a:pt x="41314" y="91740"/>
                        </a:lnTo>
                        <a:lnTo>
                          <a:pt x="117015" y="91740"/>
                        </a:lnTo>
                        <a:lnTo>
                          <a:pt x="117015" y="132118"/>
                        </a:lnTo>
                        <a:lnTo>
                          <a:pt x="41314" y="132118"/>
                        </a:lnTo>
                        <a:lnTo>
                          <a:pt x="41314" y="183480"/>
                        </a:lnTo>
                        <a:lnTo>
                          <a:pt x="120198" y="183480"/>
                        </a:lnTo>
                        <a:lnTo>
                          <a:pt x="120198" y="223858"/>
                        </a:lnTo>
                        <a:lnTo>
                          <a:pt x="0" y="223858"/>
                        </a:lnTo>
                        <a:lnTo>
                          <a:pt x="0" y="0"/>
                        </a:lnTo>
                        <a:lnTo>
                          <a:pt x="120260" y="0"/>
                        </a:lnTo>
                        <a:close/>
                      </a:path>
                    </a:pathLst>
                  </a:custGeom>
                  <a:solidFill>
                    <a:srgbClr val="FFFFFF"/>
                  </a:solidFill>
                  <a:ln w="621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9" name="Graphique 60">
                  <a:extLst>
                    <a:ext uri="{FF2B5EF4-FFF2-40B4-BE49-F238E27FC236}">
                      <a16:creationId xmlns:a16="http://schemas.microsoft.com/office/drawing/2014/main" id="{2FAEE08A-7253-73B9-28EB-AB11C83577CF}"/>
                    </a:ext>
                  </a:extLst>
                </p:cNvPr>
                <p:cNvGrpSpPr/>
                <p:nvPr/>
              </p:nvGrpSpPr>
              <p:grpSpPr>
                <a:xfrm>
                  <a:off x="-696293" y="5058004"/>
                  <a:ext cx="344805" cy="345116"/>
                  <a:chOff x="-696293" y="5058004"/>
                  <a:chExt cx="344805" cy="345116"/>
                </a:xfrm>
                <a:solidFill>
                  <a:srgbClr val="FF293D"/>
                </a:solidFill>
              </p:grpSpPr>
              <p:sp>
                <p:nvSpPr>
                  <p:cNvPr id="20" name="Graphique 60">
                    <a:extLst>
                      <a:ext uri="{FF2B5EF4-FFF2-40B4-BE49-F238E27FC236}">
                        <a16:creationId xmlns:a16="http://schemas.microsoft.com/office/drawing/2014/main" id="{30FE919D-1C39-1742-EC21-98622DC82CD3}"/>
                      </a:ext>
                    </a:extLst>
                  </p:cNvPr>
                  <p:cNvSpPr/>
                  <p:nvPr/>
                </p:nvSpPr>
                <p:spPr>
                  <a:xfrm>
                    <a:off x="-696293" y="5058004"/>
                    <a:ext cx="344805" cy="345116"/>
                  </a:xfrm>
                  <a:custGeom>
                    <a:avLst/>
                    <a:gdLst>
                      <a:gd name="connsiteX0" fmla="*/ 172246 w 344805"/>
                      <a:gd name="connsiteY0" fmla="*/ 0 h 345116"/>
                      <a:gd name="connsiteX1" fmla="*/ 0 w 344805"/>
                      <a:gd name="connsiteY1" fmla="*/ 172558 h 345116"/>
                      <a:gd name="connsiteX2" fmla="*/ 172246 w 344805"/>
                      <a:gd name="connsiteY2" fmla="*/ 345117 h 345116"/>
                      <a:gd name="connsiteX3" fmla="*/ 344805 w 344805"/>
                      <a:gd name="connsiteY3" fmla="*/ 172558 h 345116"/>
                      <a:gd name="connsiteX4" fmla="*/ 172246 w 344805"/>
                      <a:gd name="connsiteY4" fmla="*/ 0 h 345116"/>
                      <a:gd name="connsiteX5" fmla="*/ 172246 w 344805"/>
                      <a:gd name="connsiteY5" fmla="*/ 296563 h 345116"/>
                      <a:gd name="connsiteX6" fmla="*/ 48241 w 344805"/>
                      <a:gd name="connsiteY6" fmla="*/ 172558 h 345116"/>
                      <a:gd name="connsiteX7" fmla="*/ 172246 w 344805"/>
                      <a:gd name="connsiteY7" fmla="*/ 48554 h 345116"/>
                      <a:gd name="connsiteX8" fmla="*/ 296252 w 344805"/>
                      <a:gd name="connsiteY8" fmla="*/ 172558 h 345116"/>
                      <a:gd name="connsiteX9" fmla="*/ 172246 w 344805"/>
                      <a:gd name="connsiteY9" fmla="*/ 296563 h 34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4805" h="345116">
                        <a:moveTo>
                          <a:pt x="172246" y="0"/>
                        </a:moveTo>
                        <a:cubicBezTo>
                          <a:pt x="77012" y="0"/>
                          <a:pt x="0" y="77324"/>
                          <a:pt x="0" y="172558"/>
                        </a:cubicBezTo>
                        <a:cubicBezTo>
                          <a:pt x="0" y="267793"/>
                          <a:pt x="77012" y="345117"/>
                          <a:pt x="172246" y="345117"/>
                        </a:cubicBezTo>
                        <a:cubicBezTo>
                          <a:pt x="267481" y="345117"/>
                          <a:pt x="344805" y="267793"/>
                          <a:pt x="344805" y="172558"/>
                        </a:cubicBezTo>
                        <a:cubicBezTo>
                          <a:pt x="344805" y="77324"/>
                          <a:pt x="267544" y="0"/>
                          <a:pt x="172246" y="0"/>
                        </a:cubicBezTo>
                        <a:close/>
                        <a:moveTo>
                          <a:pt x="172246" y="296563"/>
                        </a:moveTo>
                        <a:cubicBezTo>
                          <a:pt x="103910" y="296563"/>
                          <a:pt x="48241" y="241207"/>
                          <a:pt x="48241" y="172558"/>
                        </a:cubicBezTo>
                        <a:cubicBezTo>
                          <a:pt x="48241" y="104222"/>
                          <a:pt x="103910" y="48554"/>
                          <a:pt x="172246" y="48554"/>
                        </a:cubicBezTo>
                        <a:cubicBezTo>
                          <a:pt x="240895" y="48554"/>
                          <a:pt x="296252" y="104222"/>
                          <a:pt x="296252" y="172558"/>
                        </a:cubicBezTo>
                        <a:cubicBezTo>
                          <a:pt x="296314" y="241207"/>
                          <a:pt x="240958" y="296563"/>
                          <a:pt x="172246" y="296563"/>
                        </a:cubicBezTo>
                        <a:close/>
                      </a:path>
                    </a:pathLst>
                  </a:custGeom>
                  <a:solidFill>
                    <a:srgbClr val="FF293D"/>
                  </a:solidFill>
                  <a:ln w="621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Graphique 60">
                    <a:extLst>
                      <a:ext uri="{FF2B5EF4-FFF2-40B4-BE49-F238E27FC236}">
                        <a16:creationId xmlns:a16="http://schemas.microsoft.com/office/drawing/2014/main" id="{B18B0222-C0C6-238F-5D4D-48FF04CF0937}"/>
                      </a:ext>
                    </a:extLst>
                  </p:cNvPr>
                  <p:cNvSpPr/>
                  <p:nvPr/>
                </p:nvSpPr>
                <p:spPr>
                  <a:xfrm>
                    <a:off x="-583271" y="5142894"/>
                    <a:ext cx="156597" cy="177022"/>
                  </a:xfrm>
                  <a:custGeom>
                    <a:avLst/>
                    <a:gdLst>
                      <a:gd name="connsiteX0" fmla="*/ 150466 w 156597"/>
                      <a:gd name="connsiteY0" fmla="*/ 77871 h 177022"/>
                      <a:gd name="connsiteX1" fmla="*/ 150466 w 156597"/>
                      <a:gd name="connsiteY1" fmla="*/ 99089 h 177022"/>
                      <a:gd name="connsiteX2" fmla="*/ 84438 w 156597"/>
                      <a:gd name="connsiteY2" fmla="*/ 137221 h 177022"/>
                      <a:gd name="connsiteX3" fmla="*/ 18410 w 156597"/>
                      <a:gd name="connsiteY3" fmla="*/ 175352 h 177022"/>
                      <a:gd name="connsiteX4" fmla="*/ 0 w 156597"/>
                      <a:gd name="connsiteY4" fmla="*/ 164743 h 177022"/>
                      <a:gd name="connsiteX5" fmla="*/ 0 w 156597"/>
                      <a:gd name="connsiteY5" fmla="*/ 88480 h 177022"/>
                      <a:gd name="connsiteX6" fmla="*/ 0 w 156597"/>
                      <a:gd name="connsiteY6" fmla="*/ 12280 h 177022"/>
                      <a:gd name="connsiteX7" fmla="*/ 18410 w 156597"/>
                      <a:gd name="connsiteY7" fmla="*/ 1670 h 177022"/>
                      <a:gd name="connsiteX8" fmla="*/ 84438 w 156597"/>
                      <a:gd name="connsiteY8" fmla="*/ 39802 h 177022"/>
                      <a:gd name="connsiteX9" fmla="*/ 150466 w 156597"/>
                      <a:gd name="connsiteY9" fmla="*/ 77871 h 177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597" h="177022">
                        <a:moveTo>
                          <a:pt x="150466" y="77871"/>
                        </a:moveTo>
                        <a:cubicBezTo>
                          <a:pt x="158642" y="82614"/>
                          <a:pt x="158642" y="94409"/>
                          <a:pt x="150466" y="99089"/>
                        </a:cubicBezTo>
                        <a:lnTo>
                          <a:pt x="84438" y="137221"/>
                        </a:lnTo>
                        <a:lnTo>
                          <a:pt x="18410" y="175352"/>
                        </a:lnTo>
                        <a:cubicBezTo>
                          <a:pt x="10235" y="180095"/>
                          <a:pt x="0" y="174166"/>
                          <a:pt x="0" y="164743"/>
                        </a:cubicBezTo>
                        <a:lnTo>
                          <a:pt x="0" y="88480"/>
                        </a:lnTo>
                        <a:lnTo>
                          <a:pt x="0" y="12280"/>
                        </a:lnTo>
                        <a:cubicBezTo>
                          <a:pt x="0" y="2856"/>
                          <a:pt x="10235" y="-3073"/>
                          <a:pt x="18410" y="1670"/>
                        </a:cubicBezTo>
                        <a:lnTo>
                          <a:pt x="84438" y="39802"/>
                        </a:lnTo>
                        <a:lnTo>
                          <a:pt x="150466" y="77871"/>
                        </a:lnTo>
                        <a:close/>
                      </a:path>
                    </a:pathLst>
                  </a:custGeom>
                  <a:solidFill>
                    <a:srgbClr val="FF293D"/>
                  </a:solidFill>
                  <a:ln w="621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sp>
          <p:nvSpPr>
            <p:cNvPr id="14" name="Rectangle 13">
              <a:extLst>
                <a:ext uri="{FF2B5EF4-FFF2-40B4-BE49-F238E27FC236}">
                  <a16:creationId xmlns:a16="http://schemas.microsoft.com/office/drawing/2014/main" id="{42A7A78D-57FD-ADF8-45E5-17FD005F0218}"/>
                </a:ext>
              </a:extLst>
            </p:cNvPr>
            <p:cNvSpPr/>
            <p:nvPr/>
          </p:nvSpPr>
          <p:spPr>
            <a:xfrm>
              <a:off x="4144084" y="484958"/>
              <a:ext cx="8179798" cy="98488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Montserrat Light" panose="00000400000000000000" pitchFamily="2" charset="0"/>
                  <a:ea typeface="+mn-ea"/>
                  <a:cs typeface="+mn-cs"/>
                </a:rPr>
                <a:t>https://www.youtube.com/medicaldeviceacademy/</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Montserrat Light" panose="00000400000000000000" pitchFamily="2" charset="0"/>
                  <a:ea typeface="+mn-ea"/>
                  <a:cs typeface="+mn-cs"/>
                </a:rPr>
                <a:t>Friday’s @ 12:30 pm Eastern Time</a:t>
              </a:r>
            </a:p>
          </p:txBody>
        </p:sp>
      </p:grpSp>
      <p:pic>
        <p:nvPicPr>
          <p:cNvPr id="37" name="Picture 2" descr="Picture1 1 300x260 Lead Auditor Training Course for Medical Devices and SaMD">
            <a:extLst>
              <a:ext uri="{FF2B5EF4-FFF2-40B4-BE49-F238E27FC236}">
                <a16:creationId xmlns:a16="http://schemas.microsoft.com/office/drawing/2014/main" id="{4099721A-4619-D07D-AC61-B529507E378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0063" y="1699819"/>
            <a:ext cx="3657600" cy="3484604"/>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39" name="Picture 38" descr="A qr code on a white background&#10;&#10;AI-generated content may be incorrect.">
            <a:extLst>
              <a:ext uri="{FF2B5EF4-FFF2-40B4-BE49-F238E27FC236}">
                <a16:creationId xmlns:a16="http://schemas.microsoft.com/office/drawing/2014/main" id="{82C5C9F7-BFD1-B61B-0A16-93A0231637C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654819" y="2207786"/>
            <a:ext cx="2158710" cy="2158710"/>
          </a:xfrm>
          <a:prstGeom prst="rect">
            <a:avLst/>
          </a:prstGeom>
        </p:spPr>
      </p:pic>
    </p:spTree>
    <p:extLst>
      <p:ext uri="{BB962C8B-B14F-4D97-AF65-F5344CB8AC3E}">
        <p14:creationId xmlns:p14="http://schemas.microsoft.com/office/powerpoint/2010/main" val="1722461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540421B-E355-205D-593C-7EC94FBD1ECF}"/>
              </a:ext>
            </a:extLst>
          </p:cNvPr>
          <p:cNvSpPr txBox="1">
            <a:spLocks/>
          </p:cNvSpPr>
          <p:nvPr/>
        </p:nvSpPr>
        <p:spPr>
          <a:xfrm>
            <a:off x="533400" y="1295400"/>
            <a:ext cx="9604744" cy="54102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prstClr val="black"/>
              </a:solidFill>
            </a:endParaRPr>
          </a:p>
          <a:p>
            <a:endParaRPr lang="en-US" dirty="0"/>
          </a:p>
        </p:txBody>
      </p:sp>
      <p:sp>
        <p:nvSpPr>
          <p:cNvPr id="15" name="Rectangle 14">
            <a:extLst>
              <a:ext uri="{FF2B5EF4-FFF2-40B4-BE49-F238E27FC236}">
                <a16:creationId xmlns:a16="http://schemas.microsoft.com/office/drawing/2014/main" id="{F6EFF31B-C983-930E-8AD3-9B219BEF2404}"/>
              </a:ext>
            </a:extLst>
          </p:cNvPr>
          <p:cNvSpPr/>
          <p:nvPr/>
        </p:nvSpPr>
        <p:spPr>
          <a:xfrm>
            <a:off x="728980" y="2782818"/>
            <a:ext cx="2514233" cy="380043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latin typeface="Garamond" panose="02020404030301010803" pitchFamily="18" charset="0"/>
              </a:rPr>
              <a:t>Rob Packard, President</a:t>
            </a:r>
          </a:p>
          <a:p>
            <a:endParaRPr lang="en-US" dirty="0">
              <a:latin typeface="Garamond" panose="02020404030301010803" pitchFamily="18" charset="0"/>
            </a:endParaRPr>
          </a:p>
          <a:p>
            <a:pPr marL="285750" indent="-285750">
              <a:buFont typeface="Arial" panose="020B0604020202020204" pitchFamily="34" charset="0"/>
              <a:buChar char="•"/>
            </a:pPr>
            <a:r>
              <a:rPr lang="en-US" dirty="0">
                <a:latin typeface="Garamond" panose="02020404030301010803" pitchFamily="18" charset="0"/>
              </a:rPr>
              <a:t>BSI Auditor 2009-2012</a:t>
            </a:r>
          </a:p>
          <a:p>
            <a:pPr marL="285750" indent="-285750">
              <a:buFont typeface="Arial" panose="020B0604020202020204" pitchFamily="34" charset="0"/>
              <a:buChar char="•"/>
            </a:pPr>
            <a:r>
              <a:rPr lang="en-US" dirty="0">
                <a:latin typeface="Garamond" panose="02020404030301010803" pitchFamily="18" charset="0"/>
              </a:rPr>
              <a:t>CEO/Chairman of Micro-Invasive Technology 2004</a:t>
            </a:r>
          </a:p>
          <a:p>
            <a:pPr marL="285750" indent="-285750">
              <a:buFont typeface="Arial" panose="020B0604020202020204" pitchFamily="34" charset="0"/>
              <a:buChar char="•"/>
            </a:pPr>
            <a:r>
              <a:rPr lang="en-US" dirty="0">
                <a:latin typeface="Garamond" panose="02020404030301010803" pitchFamily="18" charset="0"/>
              </a:rPr>
              <a:t>Chemical Engineer </a:t>
            </a:r>
          </a:p>
          <a:p>
            <a:pPr marL="285750" indent="-285750">
              <a:buFont typeface="Arial" panose="020B0604020202020204" pitchFamily="34" charset="0"/>
              <a:buChar char="•"/>
            </a:pPr>
            <a:r>
              <a:rPr lang="en-US" dirty="0">
                <a:latin typeface="Garamond" panose="02020404030301010803" pitchFamily="18" charset="0"/>
              </a:rPr>
              <a:t>10 years of biotech/pharma experience</a:t>
            </a:r>
          </a:p>
          <a:p>
            <a:pPr marL="285750" indent="-285750">
              <a:buFont typeface="Arial" panose="020B0604020202020204" pitchFamily="34" charset="0"/>
              <a:buChar char="•"/>
            </a:pPr>
            <a:r>
              <a:rPr lang="en-US" dirty="0">
                <a:latin typeface="Garamond" panose="02020404030301010803" pitchFamily="18" charset="0"/>
              </a:rPr>
              <a:t>25 years of medical device experience</a:t>
            </a:r>
          </a:p>
        </p:txBody>
      </p:sp>
      <p:sp>
        <p:nvSpPr>
          <p:cNvPr id="16" name="Rectangle 15">
            <a:extLst>
              <a:ext uri="{FF2B5EF4-FFF2-40B4-BE49-F238E27FC236}">
                <a16:creationId xmlns:a16="http://schemas.microsoft.com/office/drawing/2014/main" id="{1057B274-71BF-12E4-EC28-79FBCDED41BD}"/>
              </a:ext>
            </a:extLst>
          </p:cNvPr>
          <p:cNvSpPr/>
          <p:nvPr/>
        </p:nvSpPr>
        <p:spPr>
          <a:xfrm>
            <a:off x="8948787" y="2782818"/>
            <a:ext cx="2514233" cy="3800433"/>
          </a:xfrm>
          <a:prstGeom prst="rect">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latin typeface="Garamond" panose="02020404030301010803" pitchFamily="18" charset="0"/>
              </a:rPr>
              <a:t>Name, Title</a:t>
            </a:r>
          </a:p>
          <a:p>
            <a:endParaRPr lang="en-US" dirty="0">
              <a:latin typeface="Garamond" panose="02020404030301010803" pitchFamily="18" charset="0"/>
            </a:endParaRPr>
          </a:p>
          <a:p>
            <a:r>
              <a:rPr lang="en-US" dirty="0">
                <a:latin typeface="Garamond" panose="02020404030301010803" pitchFamily="18" charset="0"/>
              </a:rPr>
              <a:t>Brief summary of relevant background</a:t>
            </a:r>
          </a:p>
          <a:p>
            <a:endParaRPr lang="en-US" dirty="0">
              <a:latin typeface="Garamond" panose="02020404030301010803" pitchFamily="18" charset="0"/>
            </a:endParaRPr>
          </a:p>
          <a:p>
            <a:endParaRPr lang="en-US" dirty="0">
              <a:latin typeface="Garamond" panose="02020404030301010803" pitchFamily="18" charset="0"/>
            </a:endParaRPr>
          </a:p>
          <a:p>
            <a:endParaRPr lang="en-US" dirty="0">
              <a:latin typeface="Garamond" panose="02020404030301010803" pitchFamily="18" charset="0"/>
            </a:endParaRPr>
          </a:p>
          <a:p>
            <a:endParaRPr lang="en-US" dirty="0">
              <a:latin typeface="Garamond" panose="02020404030301010803" pitchFamily="18" charset="0"/>
            </a:endParaRPr>
          </a:p>
          <a:p>
            <a:endParaRPr lang="en-US" dirty="0">
              <a:latin typeface="Garamond" panose="02020404030301010803" pitchFamily="18" charset="0"/>
            </a:endParaRPr>
          </a:p>
          <a:p>
            <a:endParaRPr lang="en-US" dirty="0">
              <a:latin typeface="Garamond" panose="02020404030301010803" pitchFamily="18" charset="0"/>
            </a:endParaRPr>
          </a:p>
          <a:p>
            <a:endParaRPr lang="en-US" dirty="0">
              <a:latin typeface="Garamond" panose="02020404030301010803" pitchFamily="18" charset="0"/>
            </a:endParaRPr>
          </a:p>
          <a:p>
            <a:endParaRPr lang="en-US" dirty="0">
              <a:latin typeface="Garamond" panose="02020404030301010803" pitchFamily="18" charset="0"/>
            </a:endParaRPr>
          </a:p>
        </p:txBody>
      </p:sp>
      <p:sp>
        <p:nvSpPr>
          <p:cNvPr id="18" name="Rectangle 17">
            <a:extLst>
              <a:ext uri="{FF2B5EF4-FFF2-40B4-BE49-F238E27FC236}">
                <a16:creationId xmlns:a16="http://schemas.microsoft.com/office/drawing/2014/main" id="{26270BEF-8B7C-183B-AC91-81EECFCCB216}"/>
              </a:ext>
            </a:extLst>
          </p:cNvPr>
          <p:cNvSpPr/>
          <p:nvPr/>
        </p:nvSpPr>
        <p:spPr>
          <a:xfrm>
            <a:off x="6236079" y="2782818"/>
            <a:ext cx="2514233" cy="3800433"/>
          </a:xfrm>
          <a:prstGeom prst="rect">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latin typeface="Garamond" panose="02020404030301010803" pitchFamily="18" charset="0"/>
              </a:rPr>
              <a:t>Name, Title</a:t>
            </a:r>
          </a:p>
          <a:p>
            <a:endParaRPr lang="en-US" dirty="0">
              <a:latin typeface="Garamond" panose="02020404030301010803" pitchFamily="18" charset="0"/>
            </a:endParaRPr>
          </a:p>
          <a:p>
            <a:r>
              <a:rPr lang="en-US" dirty="0">
                <a:latin typeface="Garamond" panose="02020404030301010803" pitchFamily="18" charset="0"/>
              </a:rPr>
              <a:t>Brief summary of relevant background</a:t>
            </a:r>
          </a:p>
          <a:p>
            <a:endParaRPr lang="en-US" dirty="0">
              <a:latin typeface="Garamond" panose="02020404030301010803" pitchFamily="18" charset="0"/>
            </a:endParaRPr>
          </a:p>
          <a:p>
            <a:endParaRPr lang="en-US" dirty="0">
              <a:latin typeface="Garamond" panose="02020404030301010803" pitchFamily="18" charset="0"/>
            </a:endParaRPr>
          </a:p>
          <a:p>
            <a:endParaRPr lang="en-US" dirty="0">
              <a:latin typeface="Garamond" panose="02020404030301010803" pitchFamily="18" charset="0"/>
            </a:endParaRPr>
          </a:p>
          <a:p>
            <a:endParaRPr lang="en-US" dirty="0">
              <a:latin typeface="Garamond" panose="02020404030301010803" pitchFamily="18" charset="0"/>
            </a:endParaRPr>
          </a:p>
          <a:p>
            <a:endParaRPr lang="en-US" dirty="0">
              <a:latin typeface="Garamond" panose="02020404030301010803" pitchFamily="18" charset="0"/>
            </a:endParaRPr>
          </a:p>
          <a:p>
            <a:endParaRPr lang="en-US" dirty="0">
              <a:latin typeface="Garamond" panose="02020404030301010803" pitchFamily="18" charset="0"/>
            </a:endParaRPr>
          </a:p>
          <a:p>
            <a:endParaRPr lang="en-US" dirty="0">
              <a:latin typeface="Garamond" panose="02020404030301010803" pitchFamily="18" charset="0"/>
            </a:endParaRPr>
          </a:p>
          <a:p>
            <a:endParaRPr lang="en-US" dirty="0">
              <a:latin typeface="Garamond" panose="02020404030301010803" pitchFamily="18" charset="0"/>
            </a:endParaRPr>
          </a:p>
        </p:txBody>
      </p:sp>
      <p:sp>
        <p:nvSpPr>
          <p:cNvPr id="19" name="Rectangle 18">
            <a:extLst>
              <a:ext uri="{FF2B5EF4-FFF2-40B4-BE49-F238E27FC236}">
                <a16:creationId xmlns:a16="http://schemas.microsoft.com/office/drawing/2014/main" id="{36493E9E-AED9-EE3C-33F0-CBB463478E45}"/>
              </a:ext>
            </a:extLst>
          </p:cNvPr>
          <p:cNvSpPr/>
          <p:nvPr/>
        </p:nvSpPr>
        <p:spPr>
          <a:xfrm>
            <a:off x="3438793" y="2782818"/>
            <a:ext cx="2514233" cy="3800433"/>
          </a:xfrm>
          <a:prstGeom prst="rect">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latin typeface="Garamond" panose="02020404030301010803" pitchFamily="18" charset="0"/>
              </a:rPr>
              <a:t>Name, Title</a:t>
            </a:r>
          </a:p>
          <a:p>
            <a:endParaRPr lang="en-US" dirty="0">
              <a:latin typeface="Garamond" panose="02020404030301010803" pitchFamily="18" charset="0"/>
            </a:endParaRPr>
          </a:p>
          <a:p>
            <a:r>
              <a:rPr lang="en-US" dirty="0">
                <a:latin typeface="Garamond" panose="02020404030301010803" pitchFamily="18" charset="0"/>
              </a:rPr>
              <a:t>Brief summary of relevant background</a:t>
            </a:r>
          </a:p>
          <a:p>
            <a:endParaRPr lang="en-US" dirty="0">
              <a:latin typeface="Garamond" panose="02020404030301010803" pitchFamily="18" charset="0"/>
            </a:endParaRPr>
          </a:p>
          <a:p>
            <a:endParaRPr lang="en-US" dirty="0">
              <a:latin typeface="Garamond" panose="02020404030301010803" pitchFamily="18" charset="0"/>
            </a:endParaRPr>
          </a:p>
          <a:p>
            <a:endParaRPr lang="en-US" dirty="0">
              <a:latin typeface="Garamond" panose="02020404030301010803" pitchFamily="18" charset="0"/>
            </a:endParaRPr>
          </a:p>
          <a:p>
            <a:endParaRPr lang="en-US" dirty="0">
              <a:latin typeface="Garamond" panose="02020404030301010803" pitchFamily="18" charset="0"/>
            </a:endParaRPr>
          </a:p>
          <a:p>
            <a:endParaRPr lang="en-US" dirty="0">
              <a:latin typeface="Garamond" panose="02020404030301010803" pitchFamily="18" charset="0"/>
            </a:endParaRPr>
          </a:p>
          <a:p>
            <a:endParaRPr lang="en-US" dirty="0">
              <a:latin typeface="Garamond" panose="02020404030301010803" pitchFamily="18" charset="0"/>
            </a:endParaRPr>
          </a:p>
          <a:p>
            <a:endParaRPr lang="en-US" dirty="0">
              <a:latin typeface="Garamond" panose="02020404030301010803" pitchFamily="18" charset="0"/>
            </a:endParaRPr>
          </a:p>
          <a:p>
            <a:endParaRPr lang="en-US" dirty="0">
              <a:latin typeface="Garamond" panose="02020404030301010803" pitchFamily="18" charset="0"/>
            </a:endParaRPr>
          </a:p>
        </p:txBody>
      </p:sp>
      <p:sp>
        <p:nvSpPr>
          <p:cNvPr id="21" name="Flowchart: Connector 20">
            <a:extLst>
              <a:ext uri="{FF2B5EF4-FFF2-40B4-BE49-F238E27FC236}">
                <a16:creationId xmlns:a16="http://schemas.microsoft.com/office/drawing/2014/main" id="{EE0DD97B-C495-0898-9075-C6CF1144ADFF}"/>
              </a:ext>
            </a:extLst>
          </p:cNvPr>
          <p:cNvSpPr/>
          <p:nvPr/>
        </p:nvSpPr>
        <p:spPr>
          <a:xfrm>
            <a:off x="3457498" y="274747"/>
            <a:ext cx="2511338" cy="2508069"/>
          </a:xfrm>
          <a:prstGeom prst="flowChartConnector">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atin typeface="Garamond" panose="02020404030301010803" pitchFamily="18" charset="0"/>
              </a:rPr>
              <a:t>Photo</a:t>
            </a:r>
            <a:endParaRPr lang="en-US" dirty="0">
              <a:latin typeface="Garamond" panose="02020404030301010803" pitchFamily="18" charset="0"/>
            </a:endParaRPr>
          </a:p>
        </p:txBody>
      </p:sp>
      <p:sp>
        <p:nvSpPr>
          <p:cNvPr id="22" name="Flowchart: Connector 21">
            <a:extLst>
              <a:ext uri="{FF2B5EF4-FFF2-40B4-BE49-F238E27FC236}">
                <a16:creationId xmlns:a16="http://schemas.microsoft.com/office/drawing/2014/main" id="{B7BDCD3B-0E16-24D4-EA52-A20CBFFCCE62}"/>
              </a:ext>
            </a:extLst>
          </p:cNvPr>
          <p:cNvSpPr/>
          <p:nvPr/>
        </p:nvSpPr>
        <p:spPr>
          <a:xfrm>
            <a:off x="6234427" y="274748"/>
            <a:ext cx="2511338" cy="2508069"/>
          </a:xfrm>
          <a:prstGeom prst="flowChartConnector">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atin typeface="Garamond" panose="02020404030301010803" pitchFamily="18" charset="0"/>
              </a:rPr>
              <a:t>Photo</a:t>
            </a:r>
            <a:endParaRPr lang="en-US" dirty="0">
              <a:latin typeface="Garamond" panose="02020404030301010803" pitchFamily="18" charset="0"/>
            </a:endParaRPr>
          </a:p>
        </p:txBody>
      </p:sp>
      <p:sp>
        <p:nvSpPr>
          <p:cNvPr id="23" name="Flowchart: Connector 22">
            <a:extLst>
              <a:ext uri="{FF2B5EF4-FFF2-40B4-BE49-F238E27FC236}">
                <a16:creationId xmlns:a16="http://schemas.microsoft.com/office/drawing/2014/main" id="{1EE7B96E-8D23-BF22-B714-315A17ACE1AF}"/>
              </a:ext>
            </a:extLst>
          </p:cNvPr>
          <p:cNvSpPr/>
          <p:nvPr/>
        </p:nvSpPr>
        <p:spPr>
          <a:xfrm>
            <a:off x="8946987" y="274748"/>
            <a:ext cx="2511338" cy="2508069"/>
          </a:xfrm>
          <a:prstGeom prst="flowChartConnector">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atin typeface="Garamond" panose="02020404030301010803" pitchFamily="18" charset="0"/>
              </a:rPr>
              <a:t>Photo</a:t>
            </a:r>
            <a:endParaRPr lang="en-US" dirty="0">
              <a:latin typeface="Garamond" panose="02020404030301010803" pitchFamily="18" charset="0"/>
            </a:endParaRPr>
          </a:p>
        </p:txBody>
      </p:sp>
      <p:pic>
        <p:nvPicPr>
          <p:cNvPr id="2050" name="Picture 2" descr="Picture1 1 300x260 Lead Auditor Training Course for Medical Devices and SaMD">
            <a:extLst>
              <a:ext uri="{FF2B5EF4-FFF2-40B4-BE49-F238E27FC236}">
                <a16:creationId xmlns:a16="http://schemas.microsoft.com/office/drawing/2014/main" id="{DDF7E574-E40A-DFD1-9EF8-919438E8DB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387" y="274747"/>
            <a:ext cx="2857500" cy="2476500"/>
          </a:xfrm>
          <a:prstGeom prst="flowChartConnector">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976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B5439-BF12-3B8D-D277-94C8C51FD08A}"/>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7E9B156-07DB-69C0-A70D-E77111F121BB}"/>
              </a:ext>
            </a:extLst>
          </p:cNvPr>
          <p:cNvSpPr txBox="1">
            <a:spLocks/>
          </p:cNvSpPr>
          <p:nvPr/>
        </p:nvSpPr>
        <p:spPr>
          <a:xfrm>
            <a:off x="533400" y="1295400"/>
            <a:ext cx="9604744" cy="54102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prstClr val="black"/>
              </a:solidFill>
            </a:endParaRPr>
          </a:p>
          <a:p>
            <a:endParaRPr lang="en-US" dirty="0"/>
          </a:p>
        </p:txBody>
      </p:sp>
      <p:sp>
        <p:nvSpPr>
          <p:cNvPr id="11" name="Title 10">
            <a:extLst>
              <a:ext uri="{FF2B5EF4-FFF2-40B4-BE49-F238E27FC236}">
                <a16:creationId xmlns:a16="http://schemas.microsoft.com/office/drawing/2014/main" id="{68A4F60C-3FC5-4552-7423-1CBC26100169}"/>
              </a:ext>
            </a:extLst>
          </p:cNvPr>
          <p:cNvSpPr>
            <a:spLocks noGrp="1"/>
          </p:cNvSpPr>
          <p:nvPr>
            <p:ph type="title"/>
          </p:nvPr>
        </p:nvSpPr>
        <p:spPr/>
        <p:txBody>
          <a:bodyPr/>
          <a:lstStyle/>
          <a:p>
            <a:r>
              <a:rPr lang="en-US" dirty="0"/>
              <a:t>[Dentures]</a:t>
            </a:r>
          </a:p>
        </p:txBody>
      </p:sp>
      <p:sp>
        <p:nvSpPr>
          <p:cNvPr id="12" name="Content Placeholder 11">
            <a:extLst>
              <a:ext uri="{FF2B5EF4-FFF2-40B4-BE49-F238E27FC236}">
                <a16:creationId xmlns:a16="http://schemas.microsoft.com/office/drawing/2014/main" id="{13B7589C-6390-38F1-55F2-8FD793176BB6}"/>
              </a:ext>
            </a:extLst>
          </p:cNvPr>
          <p:cNvSpPr>
            <a:spLocks noGrp="1"/>
          </p:cNvSpPr>
          <p:nvPr>
            <p:ph idx="1"/>
          </p:nvPr>
        </p:nvSpPr>
        <p:spPr/>
        <p:txBody>
          <a:bodyPr/>
          <a:lstStyle/>
          <a:p>
            <a:r>
              <a:rPr lang="en-US" dirty="0"/>
              <a:t>Consider using pictures of top competitor product(s)</a:t>
            </a:r>
          </a:p>
          <a:p>
            <a:r>
              <a:rPr lang="en-US" dirty="0"/>
              <a:t>Pictures tell </a:t>
            </a:r>
            <a:r>
              <a:rPr lang="en-US" dirty="0">
                <a:solidFill>
                  <a:srgbClr val="FFFF00"/>
                </a:solidFill>
              </a:rPr>
              <a:t>a story </a:t>
            </a:r>
            <a:r>
              <a:rPr lang="en-US" dirty="0"/>
              <a:t>(i.e., 1000 words). Tell a story about pain points experienced by users…like the upper dental plate that comes loose on date night.</a:t>
            </a:r>
          </a:p>
          <a:p>
            <a:endParaRPr lang="en-US" dirty="0"/>
          </a:p>
        </p:txBody>
      </p:sp>
      <p:pic>
        <p:nvPicPr>
          <p:cNvPr id="3" name="Picture 2">
            <a:extLst>
              <a:ext uri="{FF2B5EF4-FFF2-40B4-BE49-F238E27FC236}">
                <a16:creationId xmlns:a16="http://schemas.microsoft.com/office/drawing/2014/main" id="{5805D18D-BCFC-A760-8568-FED9B9486A9B}"/>
              </a:ext>
            </a:extLst>
          </p:cNvPr>
          <p:cNvPicPr>
            <a:picLocks noChangeAspect="1"/>
          </p:cNvPicPr>
          <p:nvPr/>
        </p:nvPicPr>
        <p:blipFill>
          <a:blip r:embed="rId3"/>
          <a:stretch>
            <a:fillRect/>
          </a:stretch>
        </p:blipFill>
        <p:spPr>
          <a:xfrm>
            <a:off x="2691699" y="4758035"/>
            <a:ext cx="6808602" cy="1724065"/>
          </a:xfrm>
          <a:prstGeom prst="rect">
            <a:avLst/>
          </a:prstGeom>
        </p:spPr>
      </p:pic>
    </p:spTree>
    <p:extLst>
      <p:ext uri="{BB962C8B-B14F-4D97-AF65-F5344CB8AC3E}">
        <p14:creationId xmlns:p14="http://schemas.microsoft.com/office/powerpoint/2010/main" val="2655329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36C97-4397-356E-C16C-B450C9ED1B75}"/>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34DEF30-AE9C-959B-D4AF-01373DDA90E5}"/>
              </a:ext>
            </a:extLst>
          </p:cNvPr>
          <p:cNvSpPr txBox="1">
            <a:spLocks/>
          </p:cNvSpPr>
          <p:nvPr/>
        </p:nvSpPr>
        <p:spPr>
          <a:xfrm>
            <a:off x="533400" y="1295400"/>
            <a:ext cx="9604744" cy="54102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prstClr val="black"/>
              </a:solidFill>
            </a:endParaRPr>
          </a:p>
          <a:p>
            <a:endParaRPr lang="en-US" dirty="0"/>
          </a:p>
        </p:txBody>
      </p:sp>
      <p:sp>
        <p:nvSpPr>
          <p:cNvPr id="11" name="Title 10">
            <a:extLst>
              <a:ext uri="{FF2B5EF4-FFF2-40B4-BE49-F238E27FC236}">
                <a16:creationId xmlns:a16="http://schemas.microsoft.com/office/drawing/2014/main" id="{27BD4229-14E7-E070-C872-069950F6EE0E}"/>
              </a:ext>
            </a:extLst>
          </p:cNvPr>
          <p:cNvSpPr>
            <a:spLocks noGrp="1"/>
          </p:cNvSpPr>
          <p:nvPr>
            <p:ph type="title"/>
          </p:nvPr>
        </p:nvSpPr>
        <p:spPr/>
        <p:txBody>
          <a:bodyPr/>
          <a:lstStyle/>
          <a:p>
            <a:r>
              <a:rPr lang="en-US" dirty="0"/>
              <a:t>Your Product</a:t>
            </a:r>
          </a:p>
        </p:txBody>
      </p:sp>
      <p:sp>
        <p:nvSpPr>
          <p:cNvPr id="12" name="Content Placeholder 11">
            <a:extLst>
              <a:ext uri="{FF2B5EF4-FFF2-40B4-BE49-F238E27FC236}">
                <a16:creationId xmlns:a16="http://schemas.microsoft.com/office/drawing/2014/main" id="{0C291DDB-2F49-B883-2656-DEBCD3B57D3F}"/>
              </a:ext>
            </a:extLst>
          </p:cNvPr>
          <p:cNvSpPr>
            <a:spLocks noGrp="1"/>
          </p:cNvSpPr>
          <p:nvPr>
            <p:ph idx="1"/>
          </p:nvPr>
        </p:nvSpPr>
        <p:spPr/>
        <p:txBody>
          <a:bodyPr/>
          <a:lstStyle/>
          <a:p>
            <a:r>
              <a:rPr lang="en-US" dirty="0"/>
              <a:t>Pictures tell a story (i.e., 1000 words)</a:t>
            </a:r>
          </a:p>
          <a:p>
            <a:r>
              <a:rPr lang="en-US" dirty="0"/>
              <a:t>A demonstration is 1,000 pictures.</a:t>
            </a:r>
          </a:p>
          <a:p>
            <a:r>
              <a:rPr lang="en-US" dirty="0"/>
              <a:t>If the demonstration takes seconds, repeat it.</a:t>
            </a:r>
          </a:p>
          <a:p>
            <a:r>
              <a:rPr lang="en-US" dirty="0"/>
              <a:t>Whisper </a:t>
            </a:r>
            <a:r>
              <a:rPr lang="en-US" i="1" dirty="0">
                <a:solidFill>
                  <a:srgbClr val="FFFF00"/>
                </a:solidFill>
              </a:rPr>
              <a:t>the secret</a:t>
            </a:r>
            <a:r>
              <a:rPr lang="en-US" dirty="0"/>
              <a:t>, and then pause (a 6-second pause) to let investors think about it.</a:t>
            </a:r>
          </a:p>
          <a:p>
            <a:endParaRPr lang="en-US" dirty="0"/>
          </a:p>
        </p:txBody>
      </p:sp>
    </p:spTree>
    <p:extLst>
      <p:ext uri="{BB962C8B-B14F-4D97-AF65-F5344CB8AC3E}">
        <p14:creationId xmlns:p14="http://schemas.microsoft.com/office/powerpoint/2010/main" val="4126840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B0B8E-DB70-715F-C7D1-78CA0A0E68EC}"/>
              </a:ext>
            </a:extLst>
          </p:cNvPr>
          <p:cNvSpPr>
            <a:spLocks noGrp="1"/>
          </p:cNvSpPr>
          <p:nvPr>
            <p:ph type="title"/>
          </p:nvPr>
        </p:nvSpPr>
        <p:spPr/>
        <p:txBody>
          <a:bodyPr/>
          <a:lstStyle/>
          <a:p>
            <a:r>
              <a:rPr lang="en-US" dirty="0"/>
              <a:t>What stage are you at now?</a:t>
            </a:r>
          </a:p>
        </p:txBody>
      </p:sp>
      <p:graphicFrame>
        <p:nvGraphicFramePr>
          <p:cNvPr id="4" name="Content Placeholder 3">
            <a:extLst>
              <a:ext uri="{FF2B5EF4-FFF2-40B4-BE49-F238E27FC236}">
                <a16:creationId xmlns:a16="http://schemas.microsoft.com/office/drawing/2014/main" id="{65FD5DDE-8125-5B6D-EB4D-614016464513}"/>
              </a:ext>
            </a:extLst>
          </p:cNvPr>
          <p:cNvGraphicFramePr>
            <a:graphicFrameLocks noGrp="1"/>
          </p:cNvGraphicFramePr>
          <p:nvPr>
            <p:ph idx="1"/>
            <p:extLst>
              <p:ext uri="{D42A27DB-BD31-4B8C-83A1-F6EECF244321}">
                <p14:modId xmlns:p14="http://schemas.microsoft.com/office/powerpoint/2010/main" val="2772787280"/>
              </p:ext>
            </p:extLst>
          </p:nvPr>
        </p:nvGraphicFramePr>
        <p:xfrm>
          <a:off x="728980" y="1595120"/>
          <a:ext cx="10734040" cy="4971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470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64021-B916-FB83-A804-A2EE8933574D}"/>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A6E293E-4759-1A74-C907-4B0AFE5BCECD}"/>
              </a:ext>
            </a:extLst>
          </p:cNvPr>
          <p:cNvSpPr txBox="1">
            <a:spLocks/>
          </p:cNvSpPr>
          <p:nvPr/>
        </p:nvSpPr>
        <p:spPr>
          <a:xfrm>
            <a:off x="533400" y="1295400"/>
            <a:ext cx="9604744" cy="54102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prstClr val="black"/>
              </a:solidFill>
            </a:endParaRPr>
          </a:p>
          <a:p>
            <a:endParaRPr lang="en-US" dirty="0"/>
          </a:p>
        </p:txBody>
      </p:sp>
      <p:sp>
        <p:nvSpPr>
          <p:cNvPr id="11" name="Title 10">
            <a:extLst>
              <a:ext uri="{FF2B5EF4-FFF2-40B4-BE49-F238E27FC236}">
                <a16:creationId xmlns:a16="http://schemas.microsoft.com/office/drawing/2014/main" id="{93C08A3E-53E5-CCEF-30C9-C9FBA0D410F3}"/>
              </a:ext>
            </a:extLst>
          </p:cNvPr>
          <p:cNvSpPr>
            <a:spLocks noGrp="1"/>
          </p:cNvSpPr>
          <p:nvPr>
            <p:ph type="title"/>
          </p:nvPr>
        </p:nvSpPr>
        <p:spPr/>
        <p:txBody>
          <a:bodyPr/>
          <a:lstStyle/>
          <a:p>
            <a:r>
              <a:rPr lang="en-US" dirty="0"/>
              <a:t>Regulatory Pathway</a:t>
            </a:r>
          </a:p>
        </p:txBody>
      </p:sp>
      <p:sp>
        <p:nvSpPr>
          <p:cNvPr id="12" name="Content Placeholder 11">
            <a:extLst>
              <a:ext uri="{FF2B5EF4-FFF2-40B4-BE49-F238E27FC236}">
                <a16:creationId xmlns:a16="http://schemas.microsoft.com/office/drawing/2014/main" id="{29819463-C668-026E-AF68-99BFECAC1BE0}"/>
              </a:ext>
            </a:extLst>
          </p:cNvPr>
          <p:cNvSpPr>
            <a:spLocks noGrp="1"/>
          </p:cNvSpPr>
          <p:nvPr>
            <p:ph idx="1"/>
          </p:nvPr>
        </p:nvSpPr>
        <p:spPr/>
        <p:txBody>
          <a:bodyPr/>
          <a:lstStyle/>
          <a:p>
            <a:r>
              <a:rPr lang="en-US" dirty="0"/>
              <a:t> FDA Classification: </a:t>
            </a:r>
            <a:r>
              <a:rPr lang="en-US" dirty="0">
                <a:solidFill>
                  <a:srgbClr val="FFFF00"/>
                </a:solidFill>
              </a:rPr>
              <a:t>Class 2 </a:t>
            </a:r>
          </a:p>
          <a:p>
            <a:r>
              <a:rPr lang="en-US" dirty="0"/>
              <a:t> Product Classification Code: </a:t>
            </a:r>
            <a:r>
              <a:rPr lang="en-US" dirty="0">
                <a:solidFill>
                  <a:srgbClr val="FFFF00"/>
                </a:solidFill>
              </a:rPr>
              <a:t>“EBI”</a:t>
            </a:r>
          </a:p>
          <a:p>
            <a:r>
              <a:rPr lang="en-US" dirty="0"/>
              <a:t> Regulation No.: </a:t>
            </a:r>
            <a:r>
              <a:rPr lang="en-US" dirty="0">
                <a:solidFill>
                  <a:srgbClr val="FFFF00"/>
                </a:solidFill>
              </a:rPr>
              <a:t>21 CFR 872.3760</a:t>
            </a:r>
          </a:p>
          <a:p>
            <a:r>
              <a:rPr lang="en-US" dirty="0"/>
              <a:t> Submission Type: </a:t>
            </a:r>
            <a:r>
              <a:rPr lang="en-US" dirty="0">
                <a:solidFill>
                  <a:srgbClr val="FFFF00"/>
                </a:solidFill>
              </a:rPr>
              <a:t>Traditional 510(k)</a:t>
            </a:r>
          </a:p>
          <a:p>
            <a:r>
              <a:rPr lang="en-US" dirty="0"/>
              <a:t> Predicate Identified: </a:t>
            </a:r>
            <a:r>
              <a:rPr lang="en-US" dirty="0">
                <a:solidFill>
                  <a:srgbClr val="FFFF00"/>
                </a:solidFill>
              </a:rPr>
              <a:t>K162572</a:t>
            </a:r>
          </a:p>
          <a:p>
            <a:r>
              <a:rPr lang="en-US" dirty="0"/>
              <a:t> Target Submission Date: </a:t>
            </a:r>
            <a:r>
              <a:rPr lang="en-US" dirty="0">
                <a:solidFill>
                  <a:srgbClr val="FFFF00"/>
                </a:solidFill>
              </a:rPr>
              <a:t>February 15, 2026</a:t>
            </a:r>
            <a:br>
              <a:rPr lang="en-US" dirty="0"/>
            </a:br>
            <a:endParaRPr lang="en-US" dirty="0"/>
          </a:p>
        </p:txBody>
      </p:sp>
    </p:spTree>
    <p:extLst>
      <p:ext uri="{BB962C8B-B14F-4D97-AF65-F5344CB8AC3E}">
        <p14:creationId xmlns:p14="http://schemas.microsoft.com/office/powerpoint/2010/main" val="2691978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E7E83-EAE8-951A-D3D8-27EF88774F06}"/>
              </a:ext>
            </a:extLst>
          </p:cNvPr>
          <p:cNvSpPr>
            <a:spLocks noGrp="1"/>
          </p:cNvSpPr>
          <p:nvPr>
            <p:ph type="title"/>
          </p:nvPr>
        </p:nvSpPr>
        <p:spPr/>
        <p:txBody>
          <a:bodyPr/>
          <a:lstStyle/>
          <a:p>
            <a:r>
              <a:rPr lang="en-US" dirty="0"/>
              <a:t>FDA Review Timeline</a:t>
            </a:r>
          </a:p>
        </p:txBody>
      </p:sp>
      <p:pic>
        <p:nvPicPr>
          <p:cNvPr id="5" name="Picture 4">
            <a:extLst>
              <a:ext uri="{FF2B5EF4-FFF2-40B4-BE49-F238E27FC236}">
                <a16:creationId xmlns:a16="http://schemas.microsoft.com/office/drawing/2014/main" id="{68657392-9FAB-FC0F-EB93-EF54711856A8}"/>
              </a:ext>
            </a:extLst>
          </p:cNvPr>
          <p:cNvPicPr>
            <a:picLocks noChangeAspect="1"/>
          </p:cNvPicPr>
          <p:nvPr/>
        </p:nvPicPr>
        <p:blipFill>
          <a:blip r:embed="rId3"/>
          <a:stretch>
            <a:fillRect/>
          </a:stretch>
        </p:blipFill>
        <p:spPr>
          <a:xfrm>
            <a:off x="805912" y="1514658"/>
            <a:ext cx="10580176" cy="4772761"/>
          </a:xfrm>
          <a:prstGeom prst="rect">
            <a:avLst/>
          </a:prstGeom>
        </p:spPr>
      </p:pic>
      <p:pic>
        <p:nvPicPr>
          <p:cNvPr id="7" name="Picture 6">
            <a:extLst>
              <a:ext uri="{FF2B5EF4-FFF2-40B4-BE49-F238E27FC236}">
                <a16:creationId xmlns:a16="http://schemas.microsoft.com/office/drawing/2014/main" id="{7B9E61FB-EDBE-D604-2AA2-A69378C32B46}"/>
              </a:ext>
            </a:extLst>
          </p:cNvPr>
          <p:cNvPicPr>
            <a:picLocks noChangeAspect="1"/>
          </p:cNvPicPr>
          <p:nvPr/>
        </p:nvPicPr>
        <p:blipFill>
          <a:blip r:embed="rId4"/>
          <a:stretch>
            <a:fillRect/>
          </a:stretch>
        </p:blipFill>
        <p:spPr>
          <a:xfrm>
            <a:off x="8699663" y="505563"/>
            <a:ext cx="2686425" cy="743054"/>
          </a:xfrm>
          <a:prstGeom prst="rect">
            <a:avLst/>
          </a:prstGeom>
        </p:spPr>
      </p:pic>
    </p:spTree>
    <p:extLst>
      <p:ext uri="{BB962C8B-B14F-4D97-AF65-F5344CB8AC3E}">
        <p14:creationId xmlns:p14="http://schemas.microsoft.com/office/powerpoint/2010/main" val="1171948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A34D8-2665-2A60-856F-2013073B8FC3}"/>
              </a:ext>
            </a:extLst>
          </p:cNvPr>
          <p:cNvSpPr>
            <a:spLocks noGrp="1"/>
          </p:cNvSpPr>
          <p:nvPr>
            <p:ph type="title"/>
          </p:nvPr>
        </p:nvSpPr>
        <p:spPr/>
        <p:txBody>
          <a:bodyPr/>
          <a:lstStyle/>
          <a:p>
            <a:r>
              <a:rPr lang="en-US" dirty="0"/>
              <a:t>Fundraising</a:t>
            </a:r>
          </a:p>
        </p:txBody>
      </p:sp>
      <p:graphicFrame>
        <p:nvGraphicFramePr>
          <p:cNvPr id="5" name="Content Placeholder 3">
            <a:extLst>
              <a:ext uri="{FF2B5EF4-FFF2-40B4-BE49-F238E27FC236}">
                <a16:creationId xmlns:a16="http://schemas.microsoft.com/office/drawing/2014/main" id="{C1F8EF7E-7A66-442B-F974-468EB2445F24}"/>
              </a:ext>
            </a:extLst>
          </p:cNvPr>
          <p:cNvGraphicFramePr>
            <a:graphicFrameLocks noGrp="1"/>
          </p:cNvGraphicFramePr>
          <p:nvPr>
            <p:ph idx="1"/>
            <p:extLst>
              <p:ext uri="{D42A27DB-BD31-4B8C-83A1-F6EECF244321}">
                <p14:modId xmlns:p14="http://schemas.microsoft.com/office/powerpoint/2010/main" val="2368648090"/>
              </p:ext>
            </p:extLst>
          </p:nvPr>
        </p:nvGraphicFramePr>
        <p:xfrm>
          <a:off x="728980" y="1595120"/>
          <a:ext cx="10734040" cy="4971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32104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016B1-5CA5-DF72-D7B4-68460D75A1AA}"/>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0D581008-C7B5-A59B-AE91-22751F408596}"/>
              </a:ext>
            </a:extLst>
          </p:cNvPr>
          <p:cNvSpPr txBox="1">
            <a:spLocks/>
          </p:cNvSpPr>
          <p:nvPr/>
        </p:nvSpPr>
        <p:spPr>
          <a:xfrm>
            <a:off x="533400" y="1295400"/>
            <a:ext cx="9604744" cy="54102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prstClr val="black"/>
              </a:solidFill>
            </a:endParaRPr>
          </a:p>
          <a:p>
            <a:endParaRPr lang="en-US" dirty="0"/>
          </a:p>
        </p:txBody>
      </p:sp>
      <p:sp>
        <p:nvSpPr>
          <p:cNvPr id="11" name="Title 10">
            <a:extLst>
              <a:ext uri="{FF2B5EF4-FFF2-40B4-BE49-F238E27FC236}">
                <a16:creationId xmlns:a16="http://schemas.microsoft.com/office/drawing/2014/main" id="{8E405160-30A7-ED52-4804-7F0E7567A626}"/>
              </a:ext>
            </a:extLst>
          </p:cNvPr>
          <p:cNvSpPr>
            <a:spLocks noGrp="1"/>
          </p:cNvSpPr>
          <p:nvPr>
            <p:ph type="title"/>
          </p:nvPr>
        </p:nvSpPr>
        <p:spPr/>
        <p:txBody>
          <a:bodyPr/>
          <a:lstStyle/>
          <a:p>
            <a:r>
              <a:rPr lang="en-US" dirty="0"/>
              <a:t>Use of Funds</a:t>
            </a:r>
          </a:p>
        </p:txBody>
      </p:sp>
      <p:sp>
        <p:nvSpPr>
          <p:cNvPr id="12" name="Content Placeholder 11">
            <a:extLst>
              <a:ext uri="{FF2B5EF4-FFF2-40B4-BE49-F238E27FC236}">
                <a16:creationId xmlns:a16="http://schemas.microsoft.com/office/drawing/2014/main" id="{E1A59468-2DD2-F056-034C-28E46CE8F3CD}"/>
              </a:ext>
            </a:extLst>
          </p:cNvPr>
          <p:cNvSpPr>
            <a:spLocks noGrp="1"/>
          </p:cNvSpPr>
          <p:nvPr>
            <p:ph idx="1"/>
          </p:nvPr>
        </p:nvSpPr>
        <p:spPr/>
        <p:txBody>
          <a:bodyPr/>
          <a:lstStyle/>
          <a:p>
            <a:r>
              <a:rPr lang="en-US" dirty="0"/>
              <a:t> Just a summary (80/20 rule applies)</a:t>
            </a:r>
          </a:p>
          <a:p>
            <a:r>
              <a:rPr lang="en-US" dirty="0"/>
              <a:t> Best uses of funds (you need </a:t>
            </a:r>
            <a:r>
              <a:rPr lang="en-US" dirty="0">
                <a:solidFill>
                  <a:srgbClr val="FFFF00"/>
                </a:solidFill>
              </a:rPr>
              <a:t>quotes</a:t>
            </a:r>
            <a:r>
              <a:rPr lang="en-US" dirty="0"/>
              <a:t>):</a:t>
            </a:r>
          </a:p>
          <a:p>
            <a:pPr marL="1200150" lvl="1" indent="-742950">
              <a:buFont typeface="+mj-lt"/>
              <a:buAutoNum type="arabicPeriod"/>
            </a:pPr>
            <a:r>
              <a:rPr lang="en-US" dirty="0"/>
              <a:t>Clinical study</a:t>
            </a:r>
          </a:p>
          <a:p>
            <a:pPr marL="1200150" lvl="1" indent="-742950">
              <a:buFont typeface="+mj-lt"/>
              <a:buAutoNum type="arabicPeriod"/>
            </a:pPr>
            <a:r>
              <a:rPr lang="en-US" dirty="0"/>
              <a:t>Verification Testing</a:t>
            </a:r>
          </a:p>
          <a:p>
            <a:pPr marL="1200150" lvl="1" indent="-742950">
              <a:buFont typeface="+mj-lt"/>
              <a:buAutoNum type="arabicPeriod"/>
            </a:pPr>
            <a:r>
              <a:rPr lang="en-US" dirty="0"/>
              <a:t>Tooling</a:t>
            </a:r>
          </a:p>
          <a:p>
            <a:pPr marL="1200150" lvl="1" indent="-742950">
              <a:buFont typeface="+mj-lt"/>
              <a:buAutoNum type="arabicPeriod"/>
            </a:pPr>
            <a:endParaRPr lang="en-US" dirty="0"/>
          </a:p>
          <a:p>
            <a:pPr marL="457200" lvl="1" indent="0">
              <a:buNone/>
            </a:pPr>
            <a:r>
              <a:rPr lang="en-US" dirty="0"/>
              <a:t>Note: FDA user fees and the 510(k) Consultant are lost in the rounding.</a:t>
            </a:r>
          </a:p>
        </p:txBody>
      </p:sp>
    </p:spTree>
    <p:extLst>
      <p:ext uri="{BB962C8B-B14F-4D97-AF65-F5344CB8AC3E}">
        <p14:creationId xmlns:p14="http://schemas.microsoft.com/office/powerpoint/2010/main" val="135351046"/>
      </p:ext>
    </p:extLst>
  </p:cSld>
  <p:clrMapOvr>
    <a:masterClrMapping/>
  </p:clrMapOvr>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8892</TotalTime>
  <Words>1701</Words>
  <Application>Microsoft Office PowerPoint</Application>
  <PresentationFormat>Widescreen</PresentationFormat>
  <Paragraphs>116</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Garamond</vt:lpstr>
      <vt:lpstr>Calibri</vt:lpstr>
      <vt:lpstr>Montserrat ExtraBold</vt:lpstr>
      <vt:lpstr>Montserrat Black</vt:lpstr>
      <vt:lpstr>Montserrat Light</vt:lpstr>
      <vt:lpstr>1_Thème Office</vt:lpstr>
      <vt:lpstr>PowerPoint Presentation</vt:lpstr>
      <vt:lpstr>PowerPoint Presentation</vt:lpstr>
      <vt:lpstr>[Dentures]</vt:lpstr>
      <vt:lpstr>Your Product</vt:lpstr>
      <vt:lpstr>What stage are you at now?</vt:lpstr>
      <vt:lpstr>Regulatory Pathway</vt:lpstr>
      <vt:lpstr>FDA Review Timeline</vt:lpstr>
      <vt:lpstr>Fundraising</vt:lpstr>
      <vt:lpstr>Use of Funds</vt:lpstr>
      <vt:lpstr>Business Model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al harrak khouloud</dc:creator>
  <cp:lastModifiedBy>rob packard</cp:lastModifiedBy>
  <cp:revision>128</cp:revision>
  <cp:lastPrinted>2022-10-10T19:47:28Z</cp:lastPrinted>
  <dcterms:created xsi:type="dcterms:W3CDTF">2021-05-16T23:48:49Z</dcterms:created>
  <dcterms:modified xsi:type="dcterms:W3CDTF">2025-10-08T05:33:54Z</dcterms:modified>
</cp:coreProperties>
</file>